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57" r:id="rId4"/>
    <p:sldId id="265" r:id="rId5"/>
    <p:sldId id="272" r:id="rId6"/>
    <p:sldId id="273" r:id="rId7"/>
    <p:sldId id="259" r:id="rId8"/>
    <p:sldId id="268" r:id="rId9"/>
    <p:sldId id="269" r:id="rId10"/>
    <p:sldId id="274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4" autoAdjust="0"/>
    <p:restoredTop sz="65848" autoAdjust="0"/>
  </p:normalViewPr>
  <p:slideViewPr>
    <p:cSldViewPr snapToGrid="0">
      <p:cViewPr varScale="1">
        <p:scale>
          <a:sx n="51" d="100"/>
          <a:sy n="51" d="100"/>
        </p:scale>
        <p:origin x="4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234A33-DCAC-467E-99FE-CDD654C29D9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85A0C-769E-4F1E-90E0-53AE97DE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students to let the employers lead with the initial</a:t>
            </a:r>
            <a:r>
              <a:rPr lang="en-US" baseline="0" dirty="0"/>
              <a:t> salary offer. Don’t give them the number you had in mind first.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85A0C-769E-4F1E-90E0-53AE97DE59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4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Be realistic!</a:t>
            </a:r>
          </a:p>
          <a:p>
            <a:pPr marL="174708" indent="-174708">
              <a:buFontTx/>
              <a:buChar char="-"/>
            </a:pPr>
            <a:r>
              <a:rPr lang="en-US" dirty="0"/>
              <a:t>Job may no be perfect and you may need to compromise in something </a:t>
            </a:r>
          </a:p>
          <a:p>
            <a:pPr marL="174708" indent="-174708">
              <a:buFontTx/>
              <a:buChar char="-"/>
            </a:pPr>
            <a:r>
              <a:rPr lang="en-US" dirty="0"/>
              <a:t>Will this job get you to your </a:t>
            </a:r>
            <a:r>
              <a:rPr lang="en-US" b="1" u="sng" dirty="0"/>
              <a:t>ultimate goal?</a:t>
            </a:r>
          </a:p>
          <a:p>
            <a:pPr marL="640594" lvl="1" indent="-174708">
              <a:buFontTx/>
              <a:buChar char="-"/>
            </a:pPr>
            <a:r>
              <a:rPr lang="en-US" b="0" u="none" dirty="0"/>
              <a:t>Will you progress and improve in this current position</a:t>
            </a:r>
            <a:r>
              <a:rPr lang="en-US" b="0" u="none" dirty="0" smtClean="0"/>
              <a:t>?</a:t>
            </a:r>
          </a:p>
          <a:p>
            <a:pPr marL="174708" indent="-174708">
              <a:buFontTx/>
              <a:buChar char="-"/>
            </a:pPr>
            <a:r>
              <a:rPr lang="en-US" dirty="0" smtClean="0"/>
              <a:t>Students can reference</a:t>
            </a:r>
            <a:r>
              <a:rPr lang="en-US" baseline="0" dirty="0" smtClean="0"/>
              <a:t> our employer guidelines if needed</a:t>
            </a:r>
            <a:endParaRPr lang="en-US" dirty="0" smtClean="0"/>
          </a:p>
          <a:p>
            <a:pPr marL="174708" indent="-174708">
              <a:buFontTx/>
              <a:buChar char="-"/>
            </a:pPr>
            <a:endParaRPr lang="en-US" b="0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85A0C-769E-4F1E-90E0-53AE97DE59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0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r>
              <a:rPr lang="en-US" dirty="0" smtClean="0"/>
              <a:t>Thank</a:t>
            </a:r>
            <a:r>
              <a:rPr lang="en-US" baseline="0" dirty="0" smtClean="0"/>
              <a:t> you for the offer. I do have another opportunity that I’m considering and I am just trying to make an informed decision for my future.</a:t>
            </a:r>
          </a:p>
          <a:p>
            <a:pPr marL="174708" indent="-174708">
              <a:buFontTx/>
              <a:buChar char="-"/>
            </a:pPr>
            <a:r>
              <a:rPr lang="en-US" b="0" u="none" baseline="0" dirty="0" smtClean="0"/>
              <a:t>Example: Microsoft &amp; </a:t>
            </a:r>
            <a:r>
              <a:rPr lang="en-US" b="0" u="none" baseline="0" dirty="0" err="1" smtClean="0"/>
              <a:t>Nvidia</a:t>
            </a:r>
            <a:r>
              <a:rPr lang="en-US" b="0" u="none" baseline="0" dirty="0" smtClean="0"/>
              <a:t> </a:t>
            </a:r>
          </a:p>
          <a:p>
            <a:pPr marL="640594" lvl="1" indent="-174708">
              <a:buFontTx/>
              <a:buChar char="-"/>
            </a:pPr>
            <a:r>
              <a:rPr lang="en-US" b="0" u="none" baseline="0" dirty="0" smtClean="0"/>
              <a:t>Was offered a position at Microsoft but waiting for second interview at </a:t>
            </a:r>
            <a:r>
              <a:rPr lang="en-US" b="0" u="none" baseline="0" dirty="0" err="1" smtClean="0"/>
              <a:t>Nvidia</a:t>
            </a:r>
            <a:endParaRPr lang="en-US" b="0" u="none" baseline="0" dirty="0" smtClean="0"/>
          </a:p>
          <a:p>
            <a:pPr marL="174708" indent="-174708">
              <a:buFontTx/>
              <a:buChar char="-"/>
            </a:pPr>
            <a:r>
              <a:rPr lang="en-US" b="0" u="none" baseline="0" dirty="0" smtClean="0"/>
              <a:t>Take our time to know the roles</a:t>
            </a:r>
          </a:p>
          <a:p>
            <a:pPr marL="640594" lvl="1" indent="-174708">
              <a:buFontTx/>
              <a:buChar char="-"/>
            </a:pPr>
            <a:r>
              <a:rPr lang="en-US" dirty="0"/>
              <a:t>Working internationally</a:t>
            </a:r>
            <a:endParaRPr lang="en-US" b="0" u="none" baseline="0" dirty="0" smtClean="0"/>
          </a:p>
          <a:p>
            <a:pPr marL="174708" indent="-174708">
              <a:buFontTx/>
              <a:buChar char="-"/>
            </a:pPr>
            <a:r>
              <a:rPr lang="en-US" b="0" u="none" baseline="0" dirty="0" smtClean="0"/>
              <a:t>Evaluate the manager</a:t>
            </a:r>
          </a:p>
          <a:p>
            <a:pPr marL="640594" lvl="1" indent="-174708">
              <a:buFontTx/>
              <a:buChar char="-"/>
            </a:pPr>
            <a:r>
              <a:rPr lang="en-US" b="0" u="none" baseline="0" dirty="0" smtClean="0"/>
              <a:t>Are they supportive, good listener, provide feedback?</a:t>
            </a:r>
          </a:p>
          <a:p>
            <a:pPr marL="640594" lvl="1" indent="-174708">
              <a:buFontTx/>
              <a:buChar char="-"/>
            </a:pPr>
            <a:r>
              <a:rPr lang="en-US" dirty="0"/>
              <a:t>You can learn a lot about your manager from the way they handle the negotiations with you.</a:t>
            </a:r>
          </a:p>
          <a:p>
            <a:pPr marL="640594" lvl="1" indent="-174708">
              <a:buFontTx/>
              <a:buChar char="-"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85A0C-769E-4F1E-90E0-53AE97DE59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7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r>
              <a:rPr lang="en-US" baseline="0" dirty="0" smtClean="0"/>
              <a:t>Identify the Job 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Do research on the position, title, and salary earnings 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Find at least two different websites that provide with market-value information that can be comparable 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Compare job titles </a:t>
            </a:r>
          </a:p>
          <a:p>
            <a:pPr marL="1106481" lvl="2" indent="-174708">
              <a:buFontTx/>
              <a:buChar char="-"/>
            </a:pPr>
            <a:r>
              <a:rPr lang="en-US" baseline="0" dirty="0" smtClean="0"/>
              <a:t>Do they match up – the position online verse the job description provided to you?</a:t>
            </a:r>
          </a:p>
          <a:p>
            <a:pPr marL="640594" lvl="1" indent="-174708">
              <a:buFontTx/>
              <a:buChar char="-"/>
            </a:pPr>
            <a:endParaRPr lang="en-US" baseline="0" dirty="0" smtClean="0"/>
          </a:p>
          <a:p>
            <a:pPr marL="174708" indent="-174708">
              <a:buFontTx/>
              <a:buChar char="-"/>
            </a:pPr>
            <a:r>
              <a:rPr lang="en-US" baseline="0" dirty="0" smtClean="0"/>
              <a:t>Select Job title 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Select the title that closely matches the responsibilities and requirements that relate to the position you were offered </a:t>
            </a:r>
          </a:p>
          <a:p>
            <a:pPr marL="1106481" lvl="2" indent="-174708">
              <a:buFontTx/>
              <a:buChar char="-"/>
            </a:pPr>
            <a:r>
              <a:rPr lang="en-US" baseline="0" dirty="0" smtClean="0"/>
              <a:t>Sometimes the title may be different ex. “Engineering Entry Level” vs. “Engineering Intern” </a:t>
            </a:r>
          </a:p>
          <a:p>
            <a:pPr marL="1572368" lvl="3" indent="-174708">
              <a:buFontTx/>
              <a:buChar char="-"/>
            </a:pPr>
            <a:r>
              <a:rPr lang="en-US" baseline="0" dirty="0" smtClean="0"/>
              <a:t>Make sure to compare with the position that matches the job description you were provided 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In comparing the job descriptions, consider the salary someone in this role is being offered</a:t>
            </a:r>
          </a:p>
          <a:p>
            <a:pPr marL="1106481" lvl="2" indent="-174708">
              <a:buFontTx/>
              <a:buChar char="-"/>
            </a:pPr>
            <a:r>
              <a:rPr lang="en-US" baseline="0" dirty="0" smtClean="0"/>
              <a:t>Compare your education and skills and the research to what you were offered. Is this accurate?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85A0C-769E-4F1E-90E0-53AE97DE59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88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 defTabSz="931774">
              <a:buFontTx/>
              <a:buChar char="-"/>
              <a:defRPr/>
            </a:pPr>
            <a:r>
              <a:rPr lang="en-US" dirty="0" smtClean="0"/>
              <a:t>Low Point</a:t>
            </a:r>
            <a:r>
              <a:rPr lang="en-US" baseline="0" dirty="0" smtClean="0"/>
              <a:t>: Walking Point number that you </a:t>
            </a:r>
            <a:r>
              <a:rPr lang="en-US" dirty="0" smtClean="0"/>
              <a:t>will walk away from negotiations and a potential employer because the salary offered is too low and equitable</a:t>
            </a:r>
          </a:p>
          <a:p>
            <a:pPr marL="640594" lvl="1" indent="-174708" defTabSz="931774">
              <a:buFontTx/>
              <a:buChar char="-"/>
              <a:defRPr/>
            </a:pPr>
            <a:r>
              <a:rPr lang="en-US" dirty="0" smtClean="0"/>
              <a:t>Keep in mind your personal budget and situation</a:t>
            </a:r>
          </a:p>
          <a:p>
            <a:pPr marL="174708" indent="-174708" defTabSz="931774">
              <a:buFontTx/>
              <a:buChar char="-"/>
              <a:defRPr/>
            </a:pPr>
            <a:r>
              <a:rPr lang="en-US" dirty="0" smtClean="0"/>
              <a:t>Median: Number you are comfortable with that meet your needs </a:t>
            </a:r>
          </a:p>
          <a:p>
            <a:pPr marL="174708" indent="-174708" defTabSz="931774">
              <a:buFontTx/>
              <a:buChar char="-"/>
              <a:defRPr/>
            </a:pPr>
            <a:r>
              <a:rPr lang="en-US" dirty="0" smtClean="0"/>
              <a:t>High: Target Salary</a:t>
            </a:r>
          </a:p>
          <a:p>
            <a:pPr marL="640594" lvl="1" indent="-174708" defTabSz="931774">
              <a:buFontTx/>
              <a:buChar char="-"/>
              <a:defRPr/>
            </a:pPr>
            <a:r>
              <a:rPr lang="en-US" dirty="0" smtClean="0"/>
              <a:t>Amount</a:t>
            </a:r>
            <a:r>
              <a:rPr lang="en-US" baseline="0" dirty="0" smtClean="0"/>
              <a:t> you really want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85A0C-769E-4F1E-90E0-53AE97DE59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5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 defTabSz="931774">
              <a:buFontTx/>
              <a:buChar char="-"/>
              <a:defRPr/>
            </a:pPr>
            <a:r>
              <a:rPr lang="en-US" dirty="0"/>
              <a:t>In certain cases when a company states they are unable to financially increase your overall salary pay, there are benefits to consider to compensate. </a:t>
            </a:r>
          </a:p>
          <a:p>
            <a:pPr marL="174708" indent="-174708" defTabSz="931774">
              <a:buFontTx/>
              <a:buChar char="-"/>
              <a:defRPr/>
            </a:pPr>
            <a:r>
              <a:rPr lang="en-US" dirty="0"/>
              <a:t>Prior to entering negotiations consider: - Personal budget - Standard benefits provided - Additional benefits/perks you can negotiate </a:t>
            </a:r>
          </a:p>
          <a:p>
            <a:pPr marL="174708" indent="-174708" defTabSz="931774">
              <a:buFontTx/>
              <a:buChar char="-"/>
              <a:defRPr/>
            </a:pPr>
            <a:endParaRPr lang="en-US" dirty="0"/>
          </a:p>
          <a:p>
            <a:pPr marL="174708" indent="-174708" defTabSz="931774">
              <a:buFontTx/>
              <a:buChar char="-"/>
              <a:defRPr/>
            </a:pPr>
            <a:r>
              <a:rPr lang="en-US" dirty="0"/>
              <a:t>When evaluating a job offer consider the employee benefits package</a:t>
            </a:r>
          </a:p>
          <a:p>
            <a:pPr marL="640594" lvl="1" indent="-174708" defTabSz="931774">
              <a:buFontTx/>
              <a:buChar char="-"/>
              <a:defRPr/>
            </a:pPr>
            <a:r>
              <a:rPr lang="en-US" dirty="0"/>
              <a:t>Do they provide 401K plans, health insurance? 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 smtClean="0"/>
              <a:t>Consider</a:t>
            </a:r>
            <a:r>
              <a:rPr lang="en-US" baseline="0" dirty="0" smtClean="0"/>
              <a:t> </a:t>
            </a:r>
            <a:r>
              <a:rPr lang="en-US" baseline="0" dirty="0"/>
              <a:t>additional benefits: 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Equity and Stocks – RESEARCH FIRST (Glassdoor.com) – should be last resort 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Restricted Stock Units (RSUs): promises to GIVE employees a share of a stock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Stock Options: promises the employee a chance to BUY stock at a fixed price</a:t>
            </a:r>
          </a:p>
          <a:p>
            <a:pPr marL="1106481" lvl="2" indent="-174708">
              <a:buFontTx/>
              <a:buChar char="-"/>
            </a:pPr>
            <a:r>
              <a:rPr lang="en-US" baseline="0" dirty="0" smtClean="0"/>
              <a:t>Does your job offer include shares or other equity? Yes, then you can negotiate</a:t>
            </a:r>
          </a:p>
          <a:p>
            <a:pPr marL="1106481" lvl="2" indent="-174708">
              <a:buFontTx/>
              <a:buChar char="-"/>
            </a:pPr>
            <a:r>
              <a:rPr lang="en-US" baseline="0" dirty="0" smtClean="0"/>
              <a:t>Can you impute a real value on the shares offered?</a:t>
            </a:r>
          </a:p>
          <a:p>
            <a:pPr marL="1106481" lvl="2" indent="-174708">
              <a:buFontTx/>
              <a:buChar char="-"/>
            </a:pPr>
            <a:r>
              <a:rPr lang="en-US" baseline="0" dirty="0" smtClean="0"/>
              <a:t>Have you exhausted your better options like base salary and paid vacation?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Flexible </a:t>
            </a:r>
            <a:r>
              <a:rPr lang="en-US" baseline="0" dirty="0"/>
              <a:t>hours</a:t>
            </a:r>
          </a:p>
          <a:p>
            <a:pPr marL="174708" indent="-174708">
              <a:buFontTx/>
              <a:buChar char="-"/>
            </a:pPr>
            <a:r>
              <a:rPr lang="en-US" baseline="0" dirty="0"/>
              <a:t>Relocation </a:t>
            </a:r>
          </a:p>
          <a:p>
            <a:pPr marL="174708" indent="-174708">
              <a:buFontTx/>
              <a:buChar char="-"/>
            </a:pPr>
            <a:r>
              <a:rPr lang="en-US" baseline="0" dirty="0"/>
              <a:t>Days off/ time </a:t>
            </a:r>
            <a:r>
              <a:rPr lang="en-US" baseline="0" dirty="0" smtClean="0"/>
              <a:t>leave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Telecommute 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Maternity leave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Educational Benefits</a:t>
            </a:r>
          </a:p>
          <a:p>
            <a:pPr marL="640594" lvl="1" indent="-174708">
              <a:buFontTx/>
              <a:buChar char="-"/>
            </a:pPr>
            <a:r>
              <a:rPr lang="en-US" baseline="0" dirty="0" smtClean="0"/>
              <a:t>Online learning programs, tuition reimbursement program (if the company already has it)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Lunches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Gym facilities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Day care</a:t>
            </a:r>
          </a:p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85A0C-769E-4F1E-90E0-53AE97DE59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6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26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1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8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0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4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1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73E5F43-D8C0-49F0-B793-F49D701ED65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B03F7D0-9A0F-45C8-9CA0-B108CF52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Evaluating job offers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Viterbi Career Connections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 – Viterbi career connections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Ronald Tutor Hall (RTH) 218</a:t>
            </a:r>
          </a:p>
          <a:p>
            <a:r>
              <a:rPr lang="en-US" sz="2400" dirty="0" smtClean="0"/>
              <a:t>Monday – Friday | 8 am – 5 pm</a:t>
            </a:r>
          </a:p>
          <a:p>
            <a:r>
              <a:rPr lang="en-US" sz="2400" dirty="0" smtClean="0"/>
              <a:t>(213) 740-9677</a:t>
            </a:r>
          </a:p>
          <a:p>
            <a:r>
              <a:rPr lang="en-US" sz="2400" dirty="0" smtClean="0"/>
              <a:t>vcareers@usc.edu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497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Remain calm and flexible </a:t>
            </a:r>
          </a:p>
          <a:p>
            <a:r>
              <a:rPr lang="en-US" sz="2400" dirty="0"/>
              <a:t>Negotiations are a conversation, not a confrontation </a:t>
            </a:r>
          </a:p>
          <a:p>
            <a:r>
              <a:rPr lang="en-US" sz="2400" dirty="0"/>
              <a:t>Show how your skills match the employer’s needs </a:t>
            </a:r>
          </a:p>
          <a:p>
            <a:r>
              <a:rPr lang="en-US" sz="2400" dirty="0"/>
              <a:t>Avoid personal or oversharing </a:t>
            </a:r>
          </a:p>
          <a:p>
            <a:r>
              <a:rPr lang="en-US" sz="2400" dirty="0"/>
              <a:t>Avoid salary talks until you receive job offer </a:t>
            </a:r>
          </a:p>
          <a:p>
            <a:pPr marL="228600" lvl="1" indent="0">
              <a:buNone/>
            </a:pP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2231136" y="485298"/>
            <a:ext cx="7729728" cy="1668113"/>
          </a:xfrm>
          <a:prstGeom prst="rect">
            <a:avLst/>
          </a:prstGeom>
          <a:solidFill>
            <a:srgbClr val="FFFFFF"/>
          </a:solidFill>
          <a:ln w="31750" cap="sq">
            <a:solidFill>
              <a:schemeClr val="accent1">
                <a:lumMod val="7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Tips for successful negotiation</a:t>
            </a:r>
          </a:p>
        </p:txBody>
      </p:sp>
    </p:spTree>
    <p:extLst>
      <p:ext uri="{BB962C8B-B14F-4D97-AF65-F5344CB8AC3E}">
        <p14:creationId xmlns:p14="http://schemas.microsoft.com/office/powerpoint/2010/main" val="39617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Brainstorm YOUR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58888"/>
            <a:ext cx="7729728" cy="3381140"/>
          </a:xfrm>
        </p:spPr>
        <p:txBody>
          <a:bodyPr numCol="1">
            <a:noAutofit/>
          </a:bodyPr>
          <a:lstStyle/>
          <a:p>
            <a:r>
              <a:rPr lang="en-US" sz="2400" dirty="0" smtClean="0"/>
              <a:t>Consider your</a:t>
            </a:r>
            <a:endParaRPr lang="en-US" sz="2000" dirty="0"/>
          </a:p>
          <a:p>
            <a:pPr lvl="2"/>
            <a:r>
              <a:rPr lang="en-US" sz="2000" dirty="0"/>
              <a:t>Accomplishments</a:t>
            </a:r>
          </a:p>
          <a:p>
            <a:pPr lvl="2"/>
            <a:r>
              <a:rPr lang="en-US" sz="2000" dirty="0"/>
              <a:t>Skills </a:t>
            </a:r>
          </a:p>
          <a:p>
            <a:pPr lvl="2"/>
            <a:r>
              <a:rPr lang="en-US" sz="2000" dirty="0"/>
              <a:t>Education </a:t>
            </a:r>
          </a:p>
          <a:p>
            <a:pPr lvl="2"/>
            <a:r>
              <a:rPr lang="en-US" sz="2000" dirty="0"/>
              <a:t>Personal/Professional experiences </a:t>
            </a:r>
          </a:p>
          <a:p>
            <a:pPr lvl="2"/>
            <a:r>
              <a:rPr lang="en-US" sz="2000" dirty="0"/>
              <a:t>Awards &amp; recognitions </a:t>
            </a:r>
          </a:p>
          <a:p>
            <a:r>
              <a:rPr lang="en-US" sz="2400" dirty="0"/>
              <a:t>Writing Value Statement: </a:t>
            </a:r>
          </a:p>
          <a:p>
            <a:pPr lvl="1"/>
            <a:r>
              <a:rPr lang="en-US" sz="2000" dirty="0"/>
              <a:t>Three components – Accomplishment, skills, &amp; results produced </a:t>
            </a:r>
          </a:p>
          <a:p>
            <a:pPr lvl="2"/>
            <a:r>
              <a:rPr lang="en-US" sz="2000" dirty="0"/>
              <a:t>“I accomplished ____ using my ___ which benefited our company by ___.”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32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IS THIS THE RIGHT JOB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US" sz="2000" dirty="0" smtClean="0"/>
              <a:t>Is this </a:t>
            </a:r>
            <a:r>
              <a:rPr lang="en-US" sz="2000" dirty="0"/>
              <a:t>the right job for you?</a:t>
            </a:r>
            <a:endParaRPr lang="en-US" dirty="0"/>
          </a:p>
          <a:p>
            <a:pPr lvl="1"/>
            <a:r>
              <a:rPr lang="en-US" sz="1800" dirty="0"/>
              <a:t>Consider your interests, career prospects, progression</a:t>
            </a:r>
          </a:p>
          <a:p>
            <a:pPr lvl="2"/>
            <a:r>
              <a:rPr lang="en-US" sz="1800" dirty="0" smtClean="0"/>
              <a:t>Does it align with your long-term goals?</a:t>
            </a:r>
            <a:endParaRPr lang="en-US" sz="1800" dirty="0"/>
          </a:p>
          <a:p>
            <a:pPr lvl="2"/>
            <a:r>
              <a:rPr lang="en-US" sz="1800" dirty="0"/>
              <a:t>Are the projects </a:t>
            </a:r>
            <a:r>
              <a:rPr lang="en-US" sz="1800" dirty="0" smtClean="0"/>
              <a:t>in-line </a:t>
            </a:r>
            <a:r>
              <a:rPr lang="en-US" sz="1800" dirty="0"/>
              <a:t>with your interests and will provide you with valuable experience? </a:t>
            </a:r>
          </a:p>
          <a:p>
            <a:pPr lvl="2"/>
            <a:r>
              <a:rPr lang="en-US" sz="1800" dirty="0" smtClean="0"/>
              <a:t>Is there room for growth in the career you want? </a:t>
            </a:r>
            <a:endParaRPr lang="en-US" sz="1800" dirty="0"/>
          </a:p>
          <a:p>
            <a:pPr lvl="1"/>
            <a:r>
              <a:rPr lang="en-US" sz="1800" dirty="0"/>
              <a:t>Research the Company </a:t>
            </a:r>
          </a:p>
          <a:p>
            <a:pPr lvl="2"/>
            <a:r>
              <a:rPr lang="en-US" sz="1800" dirty="0" smtClean="0"/>
              <a:t>Company structure, </a:t>
            </a:r>
            <a:r>
              <a:rPr lang="en-US" sz="1800" dirty="0"/>
              <a:t>people, work culture, company values and reputation </a:t>
            </a:r>
          </a:p>
          <a:p>
            <a:pPr lvl="2"/>
            <a:r>
              <a:rPr lang="en-US" sz="1800" dirty="0"/>
              <a:t>How stable is the company? What’s the market position like?</a:t>
            </a:r>
          </a:p>
          <a:p>
            <a:pPr marL="457200" lvl="2" indent="0">
              <a:buNone/>
            </a:pPr>
            <a:endParaRPr lang="en-US" sz="1800" dirty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129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85299"/>
            <a:ext cx="7729728" cy="118872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CONSIDERING </a:t>
            </a:r>
            <a:r>
              <a:rPr lang="en-US" dirty="0" smtClean="0"/>
              <a:t>MULTIPLE JOB 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93762"/>
            <a:ext cx="7729729" cy="4747715"/>
          </a:xfrm>
        </p:spPr>
        <p:txBody>
          <a:bodyPr numCol="1">
            <a:noAutofit/>
          </a:bodyPr>
          <a:lstStyle/>
          <a:p>
            <a:r>
              <a:rPr lang="en-US" sz="2000" dirty="0"/>
              <a:t>Politely ask for a minimum of two </a:t>
            </a:r>
            <a:r>
              <a:rPr lang="en-US" sz="2000" dirty="0" smtClean="0"/>
              <a:t>weeks </a:t>
            </a:r>
            <a:r>
              <a:rPr lang="en-US" sz="2000" dirty="0"/>
              <a:t>to consider the </a:t>
            </a:r>
            <a:r>
              <a:rPr lang="en-US" sz="2000" dirty="0" smtClean="0"/>
              <a:t>offer</a:t>
            </a:r>
          </a:p>
          <a:p>
            <a:r>
              <a:rPr lang="en-US" sz="2000" dirty="0" smtClean="0"/>
              <a:t>Take your time to get to know the roles</a:t>
            </a:r>
          </a:p>
          <a:p>
            <a:pPr lvl="1"/>
            <a:r>
              <a:rPr lang="en-US" sz="1800" dirty="0"/>
              <a:t>W</a:t>
            </a:r>
            <a:r>
              <a:rPr lang="en-US" sz="1800" dirty="0" smtClean="0"/>
              <a:t>eighing </a:t>
            </a:r>
            <a:r>
              <a:rPr lang="en-US" sz="1800" dirty="0"/>
              <a:t>up the pros and cons against your own career </a:t>
            </a:r>
            <a:r>
              <a:rPr lang="en-US" sz="1800" dirty="0" smtClean="0"/>
              <a:t>ambitions</a:t>
            </a:r>
          </a:p>
          <a:p>
            <a:pPr lvl="1"/>
            <a:r>
              <a:rPr lang="en-US" sz="1800" dirty="0" smtClean="0"/>
              <a:t>Long-term growth opportunities</a:t>
            </a:r>
          </a:p>
          <a:p>
            <a:r>
              <a:rPr lang="en-US" sz="2000" dirty="0" smtClean="0"/>
              <a:t>Work environment</a:t>
            </a:r>
          </a:p>
          <a:p>
            <a:pPr lvl="1"/>
            <a:r>
              <a:rPr lang="en-US" sz="1800" dirty="0" smtClean="0"/>
              <a:t>Evaluate the manager </a:t>
            </a:r>
          </a:p>
          <a:p>
            <a:r>
              <a:rPr lang="en-US" sz="2000" dirty="0" smtClean="0"/>
              <a:t>Salary differences</a:t>
            </a:r>
          </a:p>
          <a:p>
            <a:pPr lvl="1"/>
            <a:r>
              <a:rPr lang="en-US" sz="1800" dirty="0" smtClean="0"/>
              <a:t>Should not be sole motive</a:t>
            </a:r>
          </a:p>
          <a:p>
            <a:r>
              <a:rPr lang="en-US" sz="2000" dirty="0" smtClean="0"/>
              <a:t>Avoid Reneging</a:t>
            </a:r>
          </a:p>
          <a:p>
            <a:pPr lvl="1"/>
            <a:r>
              <a:rPr lang="en-US" sz="1800" dirty="0" smtClean="0"/>
              <a:t>Ask for extension if needed</a:t>
            </a:r>
            <a:endParaRPr lang="en-US" sz="1800" dirty="0"/>
          </a:p>
          <a:p>
            <a:endParaRPr lang="en-US" sz="2000" dirty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836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793762"/>
            <a:ext cx="7729728" cy="4442915"/>
          </a:xfrm>
        </p:spPr>
        <p:txBody>
          <a:bodyPr>
            <a:noAutofit/>
          </a:bodyPr>
          <a:lstStyle/>
          <a:p>
            <a:r>
              <a:rPr lang="en-US" sz="2200" dirty="0"/>
              <a:t>Evaluate – how much are your skills &amp; </a:t>
            </a:r>
            <a:r>
              <a:rPr lang="en-US" sz="2200" dirty="0" smtClean="0"/>
              <a:t>experiences </a:t>
            </a:r>
            <a:r>
              <a:rPr lang="en-US" sz="2200" dirty="0"/>
              <a:t>worth before accepting the salary offered</a:t>
            </a:r>
          </a:p>
          <a:p>
            <a:r>
              <a:rPr lang="en-US" sz="2200" dirty="0" smtClean="0"/>
              <a:t>Identify the job</a:t>
            </a:r>
            <a:endParaRPr lang="en-US" sz="2200" dirty="0"/>
          </a:p>
          <a:p>
            <a:pPr lvl="1"/>
            <a:r>
              <a:rPr lang="en-US" sz="2200" dirty="0" smtClean="0"/>
              <a:t>Visit at least 2 </a:t>
            </a:r>
            <a:r>
              <a:rPr lang="en-US" sz="2200" dirty="0"/>
              <a:t>websites with market-based info about the </a:t>
            </a:r>
            <a:r>
              <a:rPr lang="en-US" sz="2200" dirty="0" smtClean="0"/>
              <a:t>job</a:t>
            </a:r>
          </a:p>
          <a:p>
            <a:pPr lvl="1"/>
            <a:r>
              <a:rPr lang="en-US" sz="2200" dirty="0" smtClean="0"/>
              <a:t>Compare the job titles  </a:t>
            </a:r>
          </a:p>
          <a:p>
            <a:pPr lvl="2"/>
            <a:r>
              <a:rPr lang="en-US" sz="2200" dirty="0" smtClean="0"/>
              <a:t>Do </a:t>
            </a:r>
            <a:r>
              <a:rPr lang="en-US" sz="2200" dirty="0"/>
              <a:t>the job responsibilities and requirements match up</a:t>
            </a:r>
            <a:r>
              <a:rPr lang="en-US" sz="2200" dirty="0" smtClean="0"/>
              <a:t>?</a:t>
            </a:r>
          </a:p>
          <a:p>
            <a:r>
              <a:rPr lang="en-US" sz="2200" dirty="0" smtClean="0"/>
              <a:t>Select </a:t>
            </a:r>
            <a:r>
              <a:rPr lang="en-US" sz="2200" dirty="0"/>
              <a:t>job title that matches best</a:t>
            </a:r>
          </a:p>
          <a:p>
            <a:pPr lvl="1"/>
            <a:r>
              <a:rPr lang="en-US" sz="2200" dirty="0"/>
              <a:t>Compare job </a:t>
            </a:r>
            <a:r>
              <a:rPr lang="en-US" sz="2200" dirty="0" smtClean="0"/>
              <a:t>description </a:t>
            </a:r>
          </a:p>
          <a:p>
            <a:pPr lvl="1"/>
            <a:r>
              <a:rPr lang="en-US" sz="2200" dirty="0" smtClean="0"/>
              <a:t>Job </a:t>
            </a:r>
            <a:r>
              <a:rPr lang="en-US" sz="2200" dirty="0"/>
              <a:t>duties</a:t>
            </a:r>
          </a:p>
          <a:p>
            <a:pPr lvl="1"/>
            <a:r>
              <a:rPr lang="en-US" sz="2200" dirty="0"/>
              <a:t>Required education and experience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2231136" y="48529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chemeClr val="accent1">
                <a:lumMod val="7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Know your worth - Salary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8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793762"/>
            <a:ext cx="7729728" cy="3101983"/>
          </a:xfrm>
        </p:spPr>
        <p:txBody>
          <a:bodyPr>
            <a:noAutofit/>
          </a:bodyPr>
          <a:lstStyle/>
          <a:p>
            <a:r>
              <a:rPr lang="en-US" sz="2400" dirty="0" smtClean="0"/>
              <a:t>Viterbicareers.usc.edu/explore</a:t>
            </a:r>
          </a:p>
          <a:p>
            <a:r>
              <a:rPr lang="en-US" sz="2400" dirty="0" smtClean="0"/>
              <a:t>Engineersalary.com</a:t>
            </a:r>
          </a:p>
          <a:p>
            <a:r>
              <a:rPr lang="en-US" sz="2400" dirty="0" smtClean="0"/>
              <a:t>U.S</a:t>
            </a:r>
            <a:r>
              <a:rPr lang="en-US" sz="2400" dirty="0"/>
              <a:t>. Department of Labor, Bureau of Labor Statistics </a:t>
            </a:r>
          </a:p>
          <a:p>
            <a:r>
              <a:rPr lang="en-US" sz="2400" dirty="0"/>
              <a:t>Linkedin.com </a:t>
            </a:r>
          </a:p>
          <a:p>
            <a:r>
              <a:rPr lang="en-US" sz="2400" dirty="0"/>
              <a:t>Glassdoor.com </a:t>
            </a:r>
          </a:p>
          <a:p>
            <a:r>
              <a:rPr lang="en-US" sz="2400" dirty="0"/>
              <a:t>Indeed.com</a:t>
            </a:r>
          </a:p>
          <a:p>
            <a:r>
              <a:rPr lang="en-US" sz="2400" dirty="0"/>
              <a:t>Payscale.com </a:t>
            </a:r>
          </a:p>
          <a:p>
            <a:r>
              <a:rPr lang="en-US" sz="2400" dirty="0"/>
              <a:t>Salary.com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2231136" y="48529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chemeClr val="accent1">
                <a:lumMod val="7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Salary Resources Checks</a:t>
            </a:r>
          </a:p>
        </p:txBody>
      </p:sp>
    </p:spTree>
    <p:extLst>
      <p:ext uri="{BB962C8B-B14F-4D97-AF65-F5344CB8AC3E}">
        <p14:creationId xmlns:p14="http://schemas.microsoft.com/office/powerpoint/2010/main" val="24786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852377"/>
            <a:ext cx="5693546" cy="4454638"/>
          </a:xfrm>
        </p:spPr>
        <p:txBody>
          <a:bodyPr>
            <a:noAutofit/>
          </a:bodyPr>
          <a:lstStyle/>
          <a:p>
            <a:r>
              <a:rPr lang="en-US" sz="2400" dirty="0"/>
              <a:t>Set a target salary and target salary range prior to going into negotiations</a:t>
            </a:r>
          </a:p>
          <a:p>
            <a:r>
              <a:rPr lang="en-US" sz="2400" dirty="0"/>
              <a:t>Building your Range </a:t>
            </a:r>
          </a:p>
          <a:p>
            <a:pPr lvl="1"/>
            <a:r>
              <a:rPr lang="en-US" sz="2200" dirty="0"/>
              <a:t>Walk-Away Point</a:t>
            </a:r>
          </a:p>
          <a:p>
            <a:pPr lvl="1"/>
            <a:r>
              <a:rPr lang="en-US" sz="2200" dirty="0"/>
              <a:t>Target Salary (Median Range)</a:t>
            </a:r>
          </a:p>
          <a:p>
            <a:pPr lvl="2"/>
            <a:r>
              <a:rPr lang="en-US" sz="2000" dirty="0"/>
              <a:t>Maintain range between 10 to 15% for early to mid-career professionals </a:t>
            </a:r>
            <a:endParaRPr lang="en-US" sz="2200" dirty="0"/>
          </a:p>
          <a:p>
            <a:pPr lvl="1"/>
            <a:r>
              <a:rPr lang="en-US" sz="2200" dirty="0"/>
              <a:t>Preferred Salary</a:t>
            </a:r>
          </a:p>
          <a:p>
            <a:pPr lvl="2"/>
            <a:r>
              <a:rPr lang="en-US" sz="2200" dirty="0"/>
              <a:t>No more than 20% from target salary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2231136" y="48529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chemeClr val="accent1">
                <a:lumMod val="7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Salary range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654" y="2321234"/>
            <a:ext cx="4816119" cy="281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2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793762"/>
            <a:ext cx="7729728" cy="4454638"/>
          </a:xfrm>
        </p:spPr>
        <p:txBody>
          <a:bodyPr>
            <a:noAutofit/>
          </a:bodyPr>
          <a:lstStyle/>
          <a:p>
            <a:r>
              <a:rPr lang="en-US" sz="2400" dirty="0" smtClean="0"/>
              <a:t>Identify the </a:t>
            </a:r>
            <a:r>
              <a:rPr lang="en-US" sz="2400" dirty="0"/>
              <a:t>standard and nonstandard benefits that are most important to you </a:t>
            </a:r>
            <a:endParaRPr lang="en-US" sz="2400" dirty="0" smtClean="0"/>
          </a:p>
          <a:p>
            <a:r>
              <a:rPr lang="en-US" sz="2400" dirty="0" smtClean="0"/>
              <a:t>Think </a:t>
            </a:r>
            <a:r>
              <a:rPr lang="en-US" sz="2400" dirty="0"/>
              <a:t>about additional benefits that you might want </a:t>
            </a:r>
            <a:r>
              <a:rPr lang="en-US" sz="2400" dirty="0" smtClean="0"/>
              <a:t>to negotiate</a:t>
            </a:r>
          </a:p>
          <a:p>
            <a:pPr lvl="1"/>
            <a:r>
              <a:rPr lang="en-US" sz="2000" dirty="0"/>
              <a:t>i.e. PTO, Stock options, flexible </a:t>
            </a:r>
            <a:r>
              <a:rPr lang="en-US" sz="2000" dirty="0" smtClean="0"/>
              <a:t>hours</a:t>
            </a:r>
          </a:p>
          <a:p>
            <a:r>
              <a:rPr lang="en-US" sz="2400" dirty="0" smtClean="0"/>
              <a:t>Consider the perks </a:t>
            </a:r>
          </a:p>
          <a:p>
            <a:pPr marL="228600" lvl="1" indent="0">
              <a:buNone/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2231136" y="48529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chemeClr val="accent1">
                <a:lumMod val="7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Considering </a:t>
            </a:r>
            <a:r>
              <a:rPr lang="en-US" dirty="0" smtClean="0"/>
              <a:t>benefits &amp; PERKS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2350</TotalTime>
  <Words>955</Words>
  <Application>Microsoft Office PowerPoint</Application>
  <PresentationFormat>Widescreen</PresentationFormat>
  <Paragraphs>135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Evaluating job offers</vt:lpstr>
      <vt:lpstr>PowerPoint Presentation</vt:lpstr>
      <vt:lpstr>Brainstorm YOUR VALUE</vt:lpstr>
      <vt:lpstr>IS THIS THE RIGHT JOB FOR YOU?</vt:lpstr>
      <vt:lpstr>CONSIDERING MULTIPLE JOB OFFERS</vt:lpstr>
      <vt:lpstr>PowerPoint Presentation</vt:lpstr>
      <vt:lpstr>PowerPoint Presentation</vt:lpstr>
      <vt:lpstr>PowerPoint Presentation</vt:lpstr>
      <vt:lpstr>PowerPoint Presentation</vt:lpstr>
      <vt:lpstr>Contact us – Viterbi career connections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job offers</dc:title>
  <dc:creator>Viterbi Career Services</dc:creator>
  <cp:lastModifiedBy>USC Viterbi Careers</cp:lastModifiedBy>
  <cp:revision>64</cp:revision>
  <cp:lastPrinted>2019-10-23T19:04:03Z</cp:lastPrinted>
  <dcterms:created xsi:type="dcterms:W3CDTF">2019-10-10T19:10:48Z</dcterms:created>
  <dcterms:modified xsi:type="dcterms:W3CDTF">2019-11-05T21:31:00Z</dcterms:modified>
</cp:coreProperties>
</file>