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75" r:id="rId6"/>
    <p:sldId id="283" r:id="rId7"/>
    <p:sldId id="268" r:id="rId8"/>
    <p:sldId id="288" r:id="rId9"/>
    <p:sldId id="267" r:id="rId10"/>
    <p:sldId id="28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C8E"/>
    <a:srgbClr val="F2F2F2"/>
    <a:srgbClr val="014067"/>
    <a:srgbClr val="3F3F3F"/>
    <a:srgbClr val="014E7D"/>
    <a:srgbClr val="013657"/>
    <a:srgbClr val="01456F"/>
    <a:srgbClr val="014B79"/>
    <a:srgbClr val="0937C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291" autoAdjust="0"/>
  </p:normalViewPr>
  <p:slideViewPr>
    <p:cSldViewPr snapToGrid="0" showGuides="1">
      <p:cViewPr varScale="1">
        <p:scale>
          <a:sx n="56" d="100"/>
          <a:sy n="56" d="100"/>
        </p:scale>
        <p:origin x="396" y="7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8/26/2019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will discuss all the resources, tool, programs</a:t>
            </a:r>
            <a:r>
              <a:rPr lang="en-US" baseline="0" dirty="0" smtClean="0"/>
              <a:t> and services to help international students navigate the job search process in the United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434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4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VCC website</a:t>
            </a:r>
          </a:p>
          <a:p>
            <a:r>
              <a:rPr lang="en-US" dirty="0" smtClean="0"/>
              <a:t>Discuss the Beginner resume path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Resume &amp; Cover Letter Checklist</a:t>
            </a:r>
          </a:p>
          <a:p>
            <a:r>
              <a:rPr lang="en-US" dirty="0" smtClean="0"/>
              <a:t>Demo Website – tools/events vcareers@usc.edu password</a:t>
            </a:r>
          </a:p>
          <a:p>
            <a:r>
              <a:rPr lang="en-US" dirty="0" smtClean="0"/>
              <a:t>Demo Gateway</a:t>
            </a:r>
          </a:p>
          <a:p>
            <a:r>
              <a:rPr lang="en-US" dirty="0" smtClean="0"/>
              <a:t>CPT/OPT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110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employers select</a:t>
            </a:r>
            <a:r>
              <a:rPr lang="en-US" baseline="0" dirty="0" smtClean="0"/>
              <a:t> candidates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 seek the best fit candidate not always the most qualified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Holistic approach, combination of your skills, experience, and personality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hire people they like and is teachable and willing to 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078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Professionalism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Handshake,</a:t>
            </a:r>
            <a:r>
              <a:rPr lang="en-US" baseline="0" dirty="0" smtClean="0"/>
              <a:t> being on-time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Dress code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Unprofessional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integrity is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Agreements and commitments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is reneging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373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You</a:t>
            </a:r>
            <a:r>
              <a:rPr lang="en-US" b="1" baseline="0" dirty="0" smtClean="0"/>
              <a:t> will want to engage with employers and industry professionals throughout your time here at USC and we want to make sure you are prepared and ready to do so.</a:t>
            </a:r>
          </a:p>
          <a:p>
            <a:r>
              <a:rPr lang="en-US" b="1" dirty="0" smtClean="0"/>
              <a:t>Emails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Is not for</a:t>
            </a:r>
            <a:r>
              <a:rPr lang="en-US" b="0" baseline="0" dirty="0" smtClean="0"/>
              <a:t> urgent issues, plan for 24-48 hours or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Avoid complex questions or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Great for quick and simple questions like confirming interview time, any important dates etc. anything you can communicate on email can also be done by phone or in-person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Phone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Suggested method of communication with employers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You can start with email and convert to phone conversation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Setup</a:t>
            </a:r>
            <a:r>
              <a:rPr lang="en-US" b="0" baseline="0" dirty="0" smtClean="0"/>
              <a:t> calls for complex situations, questions, negotiating salary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LinkedIn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After interacting with any employers or industry professionals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You can start interactions, (make sure it is mutually beneficial)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There are somethings you just don’t express to employers in the hiring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Difficulties and challenges in the application process (you can always talk to VCC)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Complain about anything, talk negatively of others, yell at anyone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Confidence vs Aggressive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61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new department</a:t>
            </a:r>
            <a:r>
              <a:rPr lang="en-US" baseline="0" dirty="0" smtClean="0"/>
              <a:t> name</a:t>
            </a:r>
          </a:p>
          <a:p>
            <a:r>
              <a:rPr lang="en-US" b="0" baseline="0" dirty="0" smtClean="0"/>
              <a:t>Demo old GAPP website and mention App</a:t>
            </a:r>
          </a:p>
          <a:p>
            <a:r>
              <a:rPr lang="en-US" b="0" baseline="0" dirty="0" smtClean="0"/>
              <a:t>Understand that requests are dependent on federal rules and regulations.</a:t>
            </a:r>
          </a:p>
          <a:p>
            <a:r>
              <a:rPr lang="en-US" b="0" baseline="0" dirty="0" smtClean="0"/>
              <a:t>You can only do a co-op on your last semester.</a:t>
            </a:r>
          </a:p>
          <a:p>
            <a:r>
              <a:rPr lang="en-US" b="0" baseline="0" dirty="0" smtClean="0"/>
              <a:t>You can do extended internships, but you need to request multiple CPT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830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4072" y="2459113"/>
            <a:ext cx="6473228" cy="1090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b">
            <a:noAutofit/>
          </a:bodyPr>
          <a:lstStyle>
            <a:lvl1pPr algn="ctr">
              <a:defRPr sz="66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WORKSHOP TITLE</a:t>
            </a:r>
            <a:endParaRPr lang="en-US" noProof="0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516" y="3575493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SUBTITLE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SECTION TITLE</a:t>
            </a:r>
            <a:endParaRPr lang="en-US" noProof="0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SUBTITLE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</a:t>
            </a:r>
            <a:endParaRPr lang="en-US" noProof="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COMPARISON SLIDE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COMPARISON SLIDE</a:t>
            </a:r>
            <a:endParaRPr lang="en-US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 dirty="0" smtClean="0"/>
              <a:t>Column Header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Column Header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IMAGE SLIDE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BLANK SLIDE WITH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BLANK SLIDE WITH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744" y="1987420"/>
            <a:ext cx="6503732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SECTION TITLE</a:t>
            </a:r>
            <a:endParaRPr lang="en-US" noProof="0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744" y="3792046"/>
            <a:ext cx="6503731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 WITH IMAGE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COLUMN TITLE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 hasCustomPrompt="1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dirty="0" smtClean="0"/>
              <a:t>TEXT</a:t>
            </a:r>
          </a:p>
          <a:p>
            <a:pPr lvl="1">
              <a:buClr>
                <a:schemeClr val="accent2"/>
              </a:buClr>
            </a:pPr>
            <a:r>
              <a:rPr lang="en-US" noProof="0" dirty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dirty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dirty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COLUMN TITLE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 hasCustomPrompt="1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dirty="0" smtClean="0"/>
              <a:t>TEXT</a:t>
            </a:r>
          </a:p>
          <a:p>
            <a:pPr lvl="1">
              <a:buClr>
                <a:schemeClr val="accent2"/>
              </a:buClr>
            </a:pPr>
            <a:r>
              <a:rPr lang="en-US" noProof="0" dirty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dirty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dirty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COMPARISON TEXT SLIDE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SLIDE WITH CHART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Content here</a:t>
            </a:r>
            <a:endParaRPr lang="en-US" noProof="0" dirty="0"/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SLIDE WITH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SLIDE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THANK YOU.</a:t>
            </a:r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Viterbi Career Connections</a:t>
            </a:r>
            <a:endParaRPr lang="en-US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(213) 740-9677</a:t>
            </a:r>
            <a:endParaRPr lang="en-US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vcareers@usc.edu</a:t>
            </a:r>
            <a:endParaRPr lang="en-US" noProof="0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viterbicareers.usc.edu</a:t>
            </a:r>
            <a:endParaRPr lang="en-US" noProof="0" dirty="0"/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929" y="5850618"/>
            <a:ext cx="932767" cy="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692" r:id="rId16"/>
    <p:sldLayoutId id="2147483697" r:id="rId17"/>
    <p:sldLayoutId id="2147483674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rnsife.usc.edu/writingcenter/" TargetMode="External"/><Relationship Id="rId3" Type="http://schemas.openxmlformats.org/officeDocument/2006/relationships/hyperlink" Target="https://viterbicareers.usc.edu/firstdestination/" TargetMode="External"/><Relationship Id="rId7" Type="http://schemas.openxmlformats.org/officeDocument/2006/relationships/hyperlink" Target="https://careers.usc.edu/ev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areers.usc.edu/students/international-student-resources/" TargetMode="External"/><Relationship Id="rId5" Type="http://schemas.openxmlformats.org/officeDocument/2006/relationships/hyperlink" Target="https://viterbi-usc-csm.symplicity.com/students/index.php?signin_tab=0" TargetMode="External"/><Relationship Id="rId4" Type="http://schemas.openxmlformats.org/officeDocument/2006/relationships/hyperlink" Target="Experience%20Viterbi%20App" TargetMode="External"/><Relationship Id="rId9" Type="http://schemas.openxmlformats.org/officeDocument/2006/relationships/hyperlink" Target="https://ali.usc.edu/free-workshops-for-international-studen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045" y="5701069"/>
            <a:ext cx="5754641" cy="931505"/>
          </a:xfrm>
        </p:spPr>
        <p:txBody>
          <a:bodyPr/>
          <a:lstStyle/>
          <a:p>
            <a:r>
              <a:rPr lang="en-US" sz="4600" b="1" dirty="0" smtClean="0">
                <a:solidFill>
                  <a:schemeClr val="accent1"/>
                </a:solidFill>
              </a:rPr>
              <a:t>International Students</a:t>
            </a:r>
            <a:endParaRPr lang="en-US" sz="4600" b="1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4889" r="10523" b="4665"/>
          <a:stretch/>
        </p:blipFill>
        <p:spPr>
          <a:xfrm>
            <a:off x="6161088" y="2527508"/>
            <a:ext cx="5803900" cy="3868322"/>
          </a:xfrm>
        </p:spPr>
      </p:pic>
    </p:spTree>
    <p:extLst>
      <p:ext uri="{BB962C8B-B14F-4D97-AF65-F5344CB8AC3E}">
        <p14:creationId xmlns:p14="http://schemas.microsoft.com/office/powerpoint/2010/main" val="15763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r>
              <a:rPr lang="en-US" dirty="0" smtClean="0"/>
              <a:t>US recruiting norms</a:t>
            </a:r>
          </a:p>
          <a:p>
            <a:r>
              <a:rPr lang="en-US" dirty="0" smtClean="0"/>
              <a:t>Communication </a:t>
            </a:r>
          </a:p>
          <a:p>
            <a:r>
              <a:rPr lang="en-US" dirty="0" smtClean="0"/>
              <a:t>Basic CPT or OPT overview</a:t>
            </a:r>
          </a:p>
          <a:p>
            <a:r>
              <a:rPr lang="en-US" dirty="0" smtClean="0"/>
              <a:t>Open Forum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r="2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510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678" y="1535502"/>
            <a:ext cx="4743435" cy="46414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Career Connections</a:t>
            </a:r>
          </a:p>
          <a:p>
            <a:r>
              <a:rPr lang="en-US" dirty="0" smtClean="0">
                <a:hlinkClick r:id="rId3"/>
              </a:rPr>
              <a:t>Career Connection Website</a:t>
            </a:r>
            <a:endParaRPr lang="en-US" dirty="0" smtClean="0"/>
          </a:p>
          <a:p>
            <a:r>
              <a:rPr lang="en-US" dirty="0">
                <a:hlinkClick r:id="rId4" action="ppaction://hlinkfile"/>
              </a:rPr>
              <a:t>Experience Viterbi App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Viterbi Career Gateway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Technology</a:t>
            </a:r>
          </a:p>
          <a:p>
            <a:r>
              <a:rPr lang="en-US" dirty="0" err="1"/>
              <a:t>Interstride</a:t>
            </a:r>
            <a:endParaRPr lang="en-US" dirty="0"/>
          </a:p>
          <a:p>
            <a:r>
              <a:rPr lang="en-US" dirty="0">
                <a:hlinkClick r:id="rId6"/>
              </a:rPr>
              <a:t>The US Citizens and Immigration Services (USCIS)’s H-1B Employer Data Hub</a:t>
            </a:r>
            <a:endParaRPr lang="en-US" dirty="0"/>
          </a:p>
          <a:p>
            <a:r>
              <a:rPr lang="en-US" dirty="0" err="1"/>
              <a:t>Goin</a:t>
            </a:r>
            <a:r>
              <a:rPr lang="en-US" dirty="0"/>
              <a:t> Global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85289" y="1671924"/>
            <a:ext cx="4743435" cy="4505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USC </a:t>
            </a:r>
            <a:r>
              <a:rPr lang="en-US" b="1" dirty="0"/>
              <a:t>Campus Wide</a:t>
            </a:r>
          </a:p>
          <a:p>
            <a:r>
              <a:rPr lang="en-US" dirty="0"/>
              <a:t>OIS</a:t>
            </a:r>
          </a:p>
          <a:p>
            <a:r>
              <a:rPr lang="en-US" dirty="0"/>
              <a:t>Clubs &amp; Organizations</a:t>
            </a:r>
          </a:p>
          <a:p>
            <a:r>
              <a:rPr lang="en-US" dirty="0">
                <a:hlinkClick r:id="rId7"/>
              </a:rPr>
              <a:t>USC Career Center</a:t>
            </a:r>
            <a:endParaRPr lang="en-US" dirty="0"/>
          </a:p>
          <a:p>
            <a:pPr lvl="1"/>
            <a:r>
              <a:rPr lang="en-US" dirty="0"/>
              <a:t>International Career Fair</a:t>
            </a:r>
          </a:p>
          <a:p>
            <a:r>
              <a:rPr lang="en-US" dirty="0" smtClean="0">
                <a:hlinkClick r:id="rId8"/>
              </a:rPr>
              <a:t>USC </a:t>
            </a:r>
            <a:r>
              <a:rPr lang="en-US" dirty="0">
                <a:hlinkClick r:id="rId8"/>
              </a:rPr>
              <a:t>Writing center</a:t>
            </a:r>
            <a:endParaRPr lang="en-US" dirty="0"/>
          </a:p>
          <a:p>
            <a:r>
              <a:rPr lang="en-US" dirty="0">
                <a:hlinkClick r:id="rId9"/>
              </a:rPr>
              <a:t>American Language Institute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37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n-US" dirty="0"/>
              <a:t>They seek the best fit candidate not always the most qualified</a:t>
            </a:r>
          </a:p>
          <a:p>
            <a:pPr marL="171450" indent="-171450"/>
            <a:r>
              <a:rPr lang="en-US" dirty="0"/>
              <a:t>Holistic approach, combination of your skills, experience, and personality</a:t>
            </a:r>
          </a:p>
          <a:p>
            <a:pPr marL="171450" indent="-171450"/>
            <a:r>
              <a:rPr lang="en-US" dirty="0"/>
              <a:t>The hire people they </a:t>
            </a:r>
            <a:r>
              <a:rPr lang="en-US" dirty="0" smtClean="0"/>
              <a:t>like, is </a:t>
            </a:r>
            <a:r>
              <a:rPr lang="en-US" dirty="0"/>
              <a:t>teachable and willing to learn</a:t>
            </a:r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C8C8E"/>
                </a:solidFill>
              </a:rPr>
              <a:t>How Employers Select Candidates</a:t>
            </a:r>
            <a:endParaRPr lang="en-US" dirty="0">
              <a:solidFill>
                <a:srgbClr val="7C8C8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78" y="1652358"/>
            <a:ext cx="7342622" cy="1215566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US Recruiting Norms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7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20698" y="1842699"/>
            <a:ext cx="5475290" cy="781188"/>
          </a:xfrm>
        </p:spPr>
        <p:txBody>
          <a:bodyPr/>
          <a:lstStyle/>
          <a:p>
            <a:r>
              <a:rPr lang="en-US" dirty="0" smtClean="0"/>
              <a:t>Professional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520698" y="2623888"/>
            <a:ext cx="5475290" cy="3482306"/>
          </a:xfrm>
        </p:spPr>
        <p:txBody>
          <a:bodyPr>
            <a:normAutofit/>
          </a:bodyPr>
          <a:lstStyle/>
          <a:p>
            <a:r>
              <a:rPr lang="en-US" dirty="0" smtClean="0"/>
              <a:t>Firm handshake is = to confidence</a:t>
            </a:r>
          </a:p>
          <a:p>
            <a:r>
              <a:rPr lang="en-US" dirty="0" smtClean="0"/>
              <a:t>Dress for the position you want, but it also depends on the organization</a:t>
            </a:r>
          </a:p>
          <a:p>
            <a:r>
              <a:rPr lang="en-US" dirty="0" smtClean="0"/>
              <a:t>Eye Contact</a:t>
            </a:r>
          </a:p>
          <a:p>
            <a:r>
              <a:rPr lang="en-US" dirty="0" smtClean="0"/>
              <a:t>Someone who can articulate with specific details of their skills, interests and experience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86713" y="1774586"/>
            <a:ext cx="5475600" cy="781188"/>
          </a:xfrm>
        </p:spPr>
        <p:txBody>
          <a:bodyPr/>
          <a:lstStyle/>
          <a:p>
            <a:r>
              <a:rPr lang="en-US" dirty="0" smtClean="0"/>
              <a:t>Unprofessional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186713" y="2698775"/>
            <a:ext cx="5475600" cy="3232149"/>
          </a:xfrm>
        </p:spPr>
        <p:txBody>
          <a:bodyPr>
            <a:normAutofit/>
          </a:bodyPr>
          <a:lstStyle/>
          <a:p>
            <a:r>
              <a:rPr lang="en-US" dirty="0" smtClean="0"/>
              <a:t>Integrity</a:t>
            </a:r>
          </a:p>
          <a:p>
            <a:r>
              <a:rPr lang="en-US" dirty="0" smtClean="0"/>
              <a:t>What is an agreement?</a:t>
            </a:r>
          </a:p>
          <a:p>
            <a:r>
              <a:rPr lang="en-US" dirty="0" smtClean="0"/>
              <a:t>What is reneging?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18678" y="1165691"/>
            <a:ext cx="7368596" cy="608895"/>
          </a:xfrm>
        </p:spPr>
        <p:txBody>
          <a:bodyPr/>
          <a:lstStyle/>
          <a:p>
            <a:r>
              <a:rPr lang="en-US" sz="2400" dirty="0" smtClean="0">
                <a:solidFill>
                  <a:srgbClr val="7C8C8E"/>
                </a:solidFill>
              </a:rPr>
              <a:t>Professionalism</a:t>
            </a:r>
            <a:endParaRPr lang="en-US" sz="2400" dirty="0">
              <a:solidFill>
                <a:srgbClr val="7C8C8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US Recruiting Norms Continue…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8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378" y="3196915"/>
            <a:ext cx="5662388" cy="2958275"/>
          </a:xfrm>
        </p:spPr>
        <p:txBody>
          <a:bodyPr>
            <a:normAutofit/>
          </a:bodyPr>
          <a:lstStyle/>
          <a:p>
            <a:r>
              <a:rPr lang="en-US" dirty="0" smtClean="0"/>
              <a:t>Emails</a:t>
            </a:r>
          </a:p>
          <a:p>
            <a:r>
              <a:rPr lang="en-US" dirty="0" smtClean="0"/>
              <a:t>Phone</a:t>
            </a:r>
          </a:p>
          <a:p>
            <a:r>
              <a:rPr lang="en-US" dirty="0" smtClean="0"/>
              <a:t>LinkedIn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4365"/>
          <a:stretch/>
        </p:blipFill>
        <p:spPr>
          <a:xfrm>
            <a:off x="6344816" y="2563477"/>
            <a:ext cx="4469363" cy="363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engage with 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Viterbi Admissions and Student Engagement VASE</a:t>
            </a:r>
          </a:p>
          <a:p>
            <a:r>
              <a:rPr lang="en-US" dirty="0" smtClean="0"/>
              <a:t>Check Website and Experience Viterbi App </a:t>
            </a:r>
          </a:p>
          <a:p>
            <a:r>
              <a:rPr lang="en-US" dirty="0" smtClean="0"/>
              <a:t>OIS approves CPT &amp; OPT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&amp; OPT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23" r="35368" b="-123"/>
          <a:stretch/>
        </p:blipFill>
        <p:spPr/>
      </p:pic>
    </p:spTree>
    <p:extLst>
      <p:ext uri="{BB962C8B-B14F-4D97-AF65-F5344CB8AC3E}">
        <p14:creationId xmlns:p14="http://schemas.microsoft.com/office/powerpoint/2010/main" val="216639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2928" y="1978090"/>
            <a:ext cx="3634728" cy="12493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525</Words>
  <Application>Microsoft Office PowerPoint</Application>
  <PresentationFormat>Widescreen</PresentationFormat>
  <Paragraphs>98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CiscoSans ExtraLight</vt:lpstr>
      <vt:lpstr>Gill Sans SemiBold</vt:lpstr>
      <vt:lpstr>Times New Roman</vt:lpstr>
      <vt:lpstr>Office Theme</vt:lpstr>
      <vt:lpstr>PowerPoint Presentation</vt:lpstr>
      <vt:lpstr>Today’s Agenda</vt:lpstr>
      <vt:lpstr>Resources</vt:lpstr>
      <vt:lpstr>US Recruiting Norms</vt:lpstr>
      <vt:lpstr>US Recruiting Norms Continue…</vt:lpstr>
      <vt:lpstr>Communication</vt:lpstr>
      <vt:lpstr>CPT &amp; OPT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2019-06-17T21:16:06Z</dcterms:created>
  <dcterms:modified xsi:type="dcterms:W3CDTF">2019-08-26T15:56:12Z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