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290" r:id="rId6"/>
    <p:sldId id="287" r:id="rId7"/>
    <p:sldId id="288" r:id="rId8"/>
    <p:sldId id="284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0536" autoAdjust="0"/>
  </p:normalViewPr>
  <p:slideViewPr>
    <p:cSldViewPr snapToGrid="0" showGuides="1">
      <p:cViewPr varScale="1">
        <p:scale>
          <a:sx n="79" d="100"/>
          <a:sy n="79" d="100"/>
        </p:scale>
        <p:origin x="1170" y="90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9/5/2019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4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short term and long term goals</a:t>
            </a:r>
          </a:p>
          <a:p>
            <a:r>
              <a:rPr lang="en-US" dirty="0" smtClean="0"/>
              <a:t>Discuss</a:t>
            </a:r>
            <a:r>
              <a:rPr lang="en-US" baseline="0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benefits of creating a job search plan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321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M-</a:t>
            </a:r>
            <a:r>
              <a:rPr lang="en-US" dirty="0" err="1" smtClean="0"/>
              <a:t>Th</a:t>
            </a:r>
            <a:r>
              <a:rPr lang="en-US" dirty="0" smtClean="0"/>
              <a:t>,</a:t>
            </a:r>
            <a:r>
              <a:rPr lang="en-US" baseline="0" dirty="0" smtClean="0"/>
              <a:t> 2-4 pm</a:t>
            </a:r>
          </a:p>
          <a:p>
            <a:r>
              <a:rPr lang="en-US" baseline="0" dirty="0" smtClean="0"/>
              <a:t>When discussing events address question,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Seventy percent (70%) of recruitment by companies is conducted during the fall season.</a:t>
            </a:r>
            <a:endParaRPr lang="en-US" baseline="0" dirty="0" smtClean="0"/>
          </a:p>
          <a:p>
            <a:r>
              <a:rPr lang="en-US" baseline="0" dirty="0" smtClean="0"/>
              <a:t>Career Fair, Get Hired, Networking mixers (VINE), Student Org Events, competitions &amp; contests, Alumni panels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Open VCC </a:t>
            </a:r>
            <a:r>
              <a:rPr lang="en-US" baseline="0" dirty="0" smtClean="0"/>
              <a:t>website, Gateway, </a:t>
            </a:r>
            <a:r>
              <a:rPr lang="en-US" baseline="0" dirty="0" err="1" smtClean="0"/>
              <a:t>Vmock</a:t>
            </a:r>
            <a:r>
              <a:rPr lang="en-US" baseline="0" dirty="0" smtClean="0"/>
              <a:t>, Additional online resources in Gateway: Going Global, </a:t>
            </a:r>
            <a:r>
              <a:rPr lang="en-US" baseline="0" dirty="0" err="1" smtClean="0"/>
              <a:t>Inet</a:t>
            </a:r>
            <a:r>
              <a:rPr lang="en-US" baseline="0" dirty="0" smtClean="0"/>
              <a:t>,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914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the question,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job search is a numbers game. The approach of casting a wide net and submitting as many job applications as possible is effective in securing you a position.</a:t>
            </a:r>
          </a:p>
          <a:p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using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Vmock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Resume Labs, and drop-in advisement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197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what networking is: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CONNECTING…</a:t>
            </a:r>
            <a:r>
              <a:rPr lang="en-US" sz="1200" dirty="0" smtClean="0">
                <a:solidFill>
                  <a:schemeClr val="tx2"/>
                </a:solidFill>
              </a:rPr>
              <a:t>with people who can answer questions about your field of interest.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CONVERSING…</a:t>
            </a:r>
            <a:r>
              <a:rPr lang="en-US" sz="1200" dirty="0" smtClean="0">
                <a:solidFill>
                  <a:schemeClr val="tx2"/>
                </a:solidFill>
              </a:rPr>
              <a:t>with individuals who can provide useful information about the job search process.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CAREER EXPLORATION…</a:t>
            </a:r>
            <a:r>
              <a:rPr lang="en-US" sz="1200" dirty="0" smtClean="0">
                <a:solidFill>
                  <a:schemeClr val="tx2"/>
                </a:solidFill>
              </a:rPr>
              <a:t>Increase awareness of career options.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PROFESSIONAL DEVELOPMENT…</a:t>
            </a:r>
            <a:r>
              <a:rPr lang="en-US" sz="1200" dirty="0" smtClean="0">
                <a:solidFill>
                  <a:schemeClr val="tx2"/>
                </a:solidFill>
              </a:rPr>
              <a:t>Understand the issues facing others in your field.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JOB SEARCH…</a:t>
            </a:r>
            <a:r>
              <a:rPr lang="en-US" sz="1200" dirty="0" smtClean="0">
                <a:solidFill>
                  <a:schemeClr val="tx2"/>
                </a:solidFill>
              </a:rPr>
              <a:t>Connections can provide access to the “hidden job market</a:t>
            </a:r>
            <a:r>
              <a:rPr lang="en-US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908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fill out a Career Readiness self-assessment</a:t>
            </a:r>
            <a:r>
              <a:rPr lang="en-US" baseline="0" dirty="0" smtClean="0"/>
              <a:t> tool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 importance of these skills in the hiring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67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30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4072" y="2459113"/>
            <a:ext cx="6473228" cy="10906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b">
            <a:noAutofit/>
          </a:bodyPr>
          <a:lstStyle>
            <a:lvl1pPr algn="ctr">
              <a:defRPr sz="6600" b="1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WORKSHOP TITLE</a:t>
            </a:r>
            <a:endParaRPr lang="en-US" noProof="0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516" y="3575493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SUBTITLE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SECTION TITLE</a:t>
            </a:r>
            <a:endParaRPr lang="en-US" noProof="0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SUBTITLE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SLIDE</a:t>
            </a:r>
            <a:endParaRPr lang="en-US" noProof="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COMPARISON SLIDE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COMPARISON SLIDE</a:t>
            </a:r>
            <a:endParaRPr lang="en-US" noProof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 dirty="0" smtClean="0"/>
              <a:t>Column Header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Column Header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=""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SLIDE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IMAGE SLIDE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=""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=""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=""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=""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=""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=""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BLANK SLIDE WITH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BLANK SLIDE WITH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744" y="1987420"/>
            <a:ext cx="6503732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SECTION TITLE</a:t>
            </a:r>
            <a:endParaRPr lang="en-US" noProof="0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1744" y="3792046"/>
            <a:ext cx="6503731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" name="Title 1" title="Title ">
            <a:extLst>
              <a:ext uri="{FF2B5EF4-FFF2-40B4-BE49-F238E27FC236}">
                <a16:creationId xmlns=""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SLIDE WITH IMAGE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=""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Title 1" title="Title ">
            <a:extLst>
              <a:ext uri="{FF2B5EF4-FFF2-40B4-BE49-F238E27FC236}">
                <a16:creationId xmlns=""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TEXT SLIDE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COLUMN TITLE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=""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 hasCustomPrompt="1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dirty="0" smtClean="0"/>
              <a:t>TEXT</a:t>
            </a:r>
          </a:p>
          <a:p>
            <a:pPr lvl="1">
              <a:buClr>
                <a:schemeClr val="accent2"/>
              </a:buClr>
            </a:pPr>
            <a:r>
              <a:rPr lang="en-US" noProof="0" dirty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dirty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dirty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COLUMN TITLE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=""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 hasCustomPrompt="1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dirty="0" smtClean="0"/>
              <a:t>TEXT</a:t>
            </a:r>
          </a:p>
          <a:p>
            <a:pPr lvl="1">
              <a:buClr>
                <a:schemeClr val="accent2"/>
              </a:buClr>
            </a:pPr>
            <a:r>
              <a:rPr lang="en-US" noProof="0" dirty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dirty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dirty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=""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COMPARISON TEXT SLIDE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=""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=""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=""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=""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=""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SLIDE WITH CHART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Content here</a:t>
            </a:r>
            <a:endParaRPr lang="en-US" noProof="0" dirty="0"/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=""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=""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=""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=""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=""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=""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SLIDE WITH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=""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SLIDE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THANK YOU.</a:t>
            </a:r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Viterbi Career Connections</a:t>
            </a:r>
            <a:endParaRPr lang="en-US" noProof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(213) 740-9677</a:t>
            </a:r>
            <a:endParaRPr lang="en-US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vcareers@usc.edu</a:t>
            </a:r>
            <a:endParaRPr lang="en-US" noProof="0" dirty="0"/>
          </a:p>
        </p:txBody>
      </p:sp>
      <p:sp>
        <p:nvSpPr>
          <p:cNvPr id="13" name="Text Placeholder 21">
            <a:extLst>
              <a:ext uri="{FF2B5EF4-FFF2-40B4-BE49-F238E27FC236}">
                <a16:creationId xmlns=""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 smtClean="0"/>
              <a:t>viterbicareers.usc.edu</a:t>
            </a:r>
            <a:endParaRPr lang="en-US" noProof="0" dirty="0"/>
          </a:p>
        </p:txBody>
      </p:sp>
      <p:sp>
        <p:nvSpPr>
          <p:cNvPr id="14" name="Shape 4157">
            <a:extLst>
              <a:ext uri="{FF2B5EF4-FFF2-40B4-BE49-F238E27FC236}">
                <a16:creationId xmlns=""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=""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=""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=""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=""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929" y="5850618"/>
            <a:ext cx="932767" cy="8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692" r:id="rId16"/>
    <p:sldLayoutId id="2147483697" r:id="rId17"/>
    <p:sldLayoutId id="2147483674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smtClean="0"/>
              <a:t>Gets </a:t>
            </a:r>
            <a:r>
              <a:rPr lang="en-US" smtClean="0"/>
              <a:t>Hired?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516" y="3575492"/>
            <a:ext cx="4930884" cy="1515491"/>
          </a:xfrm>
        </p:spPr>
        <p:txBody>
          <a:bodyPr/>
          <a:lstStyle/>
          <a:p>
            <a:r>
              <a:rPr lang="en-US" dirty="0" smtClean="0"/>
              <a:t>Tips for Success in Your </a:t>
            </a:r>
          </a:p>
          <a:p>
            <a:r>
              <a:rPr lang="en-US" dirty="0" smtClean="0"/>
              <a:t>Internship/Job </a:t>
            </a:r>
            <a:r>
              <a:rPr lang="en-US" dirty="0"/>
              <a:t>S</a:t>
            </a:r>
            <a:r>
              <a:rPr lang="en-US" dirty="0" smtClean="0"/>
              <a:t>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</a:t>
            </a:r>
            <a:r>
              <a:rPr lang="en-US" dirty="0" smtClean="0"/>
              <a:t>Job </a:t>
            </a:r>
            <a:r>
              <a:rPr lang="en-US" dirty="0"/>
              <a:t>Search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Start with a Career Goal </a:t>
            </a:r>
            <a:r>
              <a:rPr lang="en-US" sz="3600" dirty="0" smtClean="0"/>
              <a:t>or </a:t>
            </a:r>
            <a:r>
              <a:rPr lang="en-US" sz="3600" dirty="0"/>
              <a:t>Area of </a:t>
            </a:r>
            <a:r>
              <a:rPr lang="en-US" sz="3600" dirty="0" smtClean="0"/>
              <a:t>Interest</a:t>
            </a:r>
          </a:p>
          <a:p>
            <a:r>
              <a:rPr lang="en-US" sz="3600" dirty="0"/>
              <a:t>Identify your Strengths, Interests, and Types of Jobs </a:t>
            </a:r>
          </a:p>
          <a:p>
            <a:pPr marL="0" indent="0">
              <a:buNone/>
            </a:pPr>
            <a:r>
              <a:rPr lang="en-US" sz="3600" dirty="0" smtClean="0"/>
              <a:t>  that Match</a:t>
            </a:r>
          </a:p>
          <a:p>
            <a:r>
              <a:rPr lang="en-US" sz="3600" dirty="0" smtClean="0"/>
              <a:t>Learn about Employers you want to work for</a:t>
            </a:r>
          </a:p>
          <a:p>
            <a:r>
              <a:rPr lang="en-US" sz="3600" dirty="0" smtClean="0"/>
              <a:t>Have job application materials ready (e.g. resume, cover letter)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693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Your Available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Advisement: </a:t>
            </a:r>
            <a:r>
              <a:rPr lang="en-US" dirty="0" smtClean="0"/>
              <a:t>Drop-in Hours &amp; Appointments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Open Forums &amp; Labs </a:t>
            </a:r>
            <a:r>
              <a:rPr lang="en-US" dirty="0"/>
              <a:t>&amp; Resource </a:t>
            </a:r>
            <a:r>
              <a:rPr lang="en-US" dirty="0" smtClean="0"/>
              <a:t>Workshops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Company </a:t>
            </a:r>
            <a:r>
              <a:rPr lang="en-US" dirty="0"/>
              <a:t>Info </a:t>
            </a:r>
            <a:r>
              <a:rPr lang="en-US" dirty="0" smtClean="0"/>
              <a:t>Sessions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Online </a:t>
            </a:r>
            <a:r>
              <a:rPr lang="en-US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150997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Customize a resume and cover letter for each application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" b="7241"/>
          <a:stretch/>
        </p:blipFill>
        <p:spPr>
          <a:xfrm>
            <a:off x="6670101" y="224717"/>
            <a:ext cx="4772256" cy="5599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240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Student Organization Involvement</a:t>
            </a:r>
          </a:p>
          <a:p>
            <a:r>
              <a:rPr lang="en-US" sz="1800" dirty="0"/>
              <a:t>Information Sessions</a:t>
            </a:r>
          </a:p>
          <a:p>
            <a:r>
              <a:rPr lang="en-US" sz="1800" dirty="0"/>
              <a:t>Career Fairs</a:t>
            </a:r>
          </a:p>
          <a:p>
            <a:r>
              <a:rPr lang="en-US" sz="1800" dirty="0"/>
              <a:t>Networking Mixers</a:t>
            </a:r>
          </a:p>
          <a:p>
            <a:r>
              <a:rPr lang="en-US" sz="1800" dirty="0"/>
              <a:t>Alumni Panels</a:t>
            </a:r>
          </a:p>
          <a:p>
            <a:r>
              <a:rPr lang="en-US" sz="1800" dirty="0"/>
              <a:t>Competitions/Contests</a:t>
            </a:r>
          </a:p>
          <a:p>
            <a:r>
              <a:rPr lang="en-US" sz="1800" dirty="0" smtClean="0"/>
              <a:t>LinkedIn</a:t>
            </a:r>
          </a:p>
          <a:p>
            <a:r>
              <a:rPr lang="en-US" sz="1800" dirty="0" smtClean="0"/>
              <a:t>Viterbi Link</a:t>
            </a:r>
            <a:endParaRPr lang="en-US" sz="1800" dirty="0"/>
          </a:p>
          <a:p>
            <a:r>
              <a:rPr lang="en-US" sz="1800" dirty="0"/>
              <a:t>Meet with Faculty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4" y="3803466"/>
            <a:ext cx="3164661" cy="2373497"/>
          </a:xfrm>
          <a:prstGeom prst="rect">
            <a:avLst/>
          </a:prstGeom>
        </p:spPr>
      </p:pic>
      <p:pic>
        <p:nvPicPr>
          <p:cNvPr id="6" name="Picture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r="855"/>
          <a:stretch>
            <a:fillRect/>
          </a:stretch>
        </p:blipFill>
        <p:spPr>
          <a:xfrm>
            <a:off x="7951546" y="3241125"/>
            <a:ext cx="3091459" cy="2358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64" y="1054359"/>
            <a:ext cx="2915688" cy="21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 you Career Ready?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5214" y="3640997"/>
            <a:ext cx="4854339" cy="2293271"/>
          </a:xfrm>
        </p:spPr>
        <p:txBody>
          <a:bodyPr/>
          <a:lstStyle/>
          <a:p>
            <a:r>
              <a:rPr lang="en-US" dirty="0" smtClean="0"/>
              <a:t>Employers want to hire graduates who can articulate their skills, talents, interests and strengths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F4215-C6BB-44A3-9A5E-9446E6835900}">
  <ds:schemaRefs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351</Words>
  <Application>Microsoft Office PowerPoint</Application>
  <PresentationFormat>Widescreen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CiscoSans ExtraLight</vt:lpstr>
      <vt:lpstr>Gill Sans SemiBold</vt:lpstr>
      <vt:lpstr>Times New Roman</vt:lpstr>
      <vt:lpstr>Wingdings 2</vt:lpstr>
      <vt:lpstr>Office Theme</vt:lpstr>
      <vt:lpstr>Who Gets Hired?</vt:lpstr>
      <vt:lpstr>Creating a Job Search Plan</vt:lpstr>
      <vt:lpstr>Know Your Available Resources</vt:lpstr>
      <vt:lpstr>Prepare</vt:lpstr>
      <vt:lpstr>Connect</vt:lpstr>
      <vt:lpstr>Are you Career Ready?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2019-06-17T21:16:06Z</dcterms:created>
  <dcterms:modified xsi:type="dcterms:W3CDTF">2019-09-05T18:41:44Z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