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840">
          <p15:clr>
            <a:srgbClr val="A4A3A4"/>
          </p15:clr>
        </p15:guide>
        <p15:guide id="2" pos="597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5" roundtripDataSignature="AMtx7mgDoXCwtlAeJjT5tr1fMDjKv2ue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840"/>
        <p:guide pos="597"/>
        <p:guide pos="2160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e0a3606bb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6e0a3606bb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 with Image">
  <p:cSld name="Title Slide with Imag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0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" name="Google Shape;14;p20"/>
          <p:cNvCxnSpPr/>
          <p:nvPr/>
        </p:nvCxnSpPr>
        <p:spPr>
          <a:xfrm flipH="1" rot="10800000">
            <a:off x="0" y="0"/>
            <a:ext cx="6030686" cy="3004456"/>
          </a:xfrm>
          <a:prstGeom prst="straightConnector1">
            <a:avLst/>
          </a:prstGeom>
          <a:noFill/>
          <a:ln cap="flat" cmpd="sng" w="11425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" name="Google Shape;15;p20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114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20" title="Title"/>
          <p:cNvSpPr txBox="1"/>
          <p:nvPr>
            <p:ph type="ctrTitle"/>
          </p:nvPr>
        </p:nvSpPr>
        <p:spPr>
          <a:xfrm>
            <a:off x="2794072" y="2459113"/>
            <a:ext cx="6473228" cy="1090685"/>
          </a:xfrm>
          <a:prstGeom prst="rect">
            <a:avLst/>
          </a:prstGeom>
          <a:solidFill>
            <a:schemeClr val="lt1"/>
          </a:solidFill>
          <a:ln cap="flat" cmpd="sng" w="400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Calibri"/>
              <a:buNone/>
              <a:defRPr b="1" sz="66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0" title="Subtitle"/>
          <p:cNvSpPr txBox="1"/>
          <p:nvPr>
            <p:ph idx="1" type="subTitle"/>
          </p:nvPr>
        </p:nvSpPr>
        <p:spPr>
          <a:xfrm>
            <a:off x="3603516" y="3575493"/>
            <a:ext cx="4854339" cy="12575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8" name="Google Shape;18;p20"/>
          <p:cNvCxnSpPr/>
          <p:nvPr/>
        </p:nvCxnSpPr>
        <p:spPr>
          <a:xfrm flipH="1" rot="10800000">
            <a:off x="-17837" y="4700016"/>
            <a:ext cx="1919789" cy="1001054"/>
          </a:xfrm>
          <a:prstGeom prst="straightConnector1">
            <a:avLst/>
          </a:prstGeom>
          <a:noFill/>
          <a:ln cap="flat" cmpd="sng" w="114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arge Photo">
  <p:cSld name="Large Photo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9"/>
          <p:cNvSpPr/>
          <p:nvPr/>
        </p:nvSpPr>
        <p:spPr>
          <a:xfrm flipH="1" rot="10800000">
            <a:off x="0" y="-5"/>
            <a:ext cx="11747500" cy="6299203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9" title="Image"/>
          <p:cNvSpPr/>
          <p:nvPr>
            <p:ph idx="2" type="pic"/>
          </p:nvPr>
        </p:nvSpPr>
        <p:spPr>
          <a:xfrm>
            <a:off x="359229" y="326570"/>
            <a:ext cx="11473542" cy="6204859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ctr" bIns="45700" lIns="0" spcFirstLastPara="1" rIns="91425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100"/>
              <a:buFont typeface="Arial"/>
              <a:buNone/>
              <a:defRPr b="0" i="1" sz="11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08" name="Google Shape;108;p29"/>
          <p:cNvCxnSpPr/>
          <p:nvPr/>
        </p:nvCxnSpPr>
        <p:spPr>
          <a:xfrm flipH="1" rot="10800000">
            <a:off x="0" y="5344886"/>
            <a:ext cx="2362200" cy="1240972"/>
          </a:xfrm>
          <a:prstGeom prst="straightConnector1">
            <a:avLst/>
          </a:prstGeom>
          <a:noFill/>
          <a:ln cap="flat" cmpd="sng" w="114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9" name="Google Shape;109;p29" title="Title "/>
          <p:cNvSpPr txBox="1"/>
          <p:nvPr>
            <p:ph type="title"/>
          </p:nvPr>
        </p:nvSpPr>
        <p:spPr>
          <a:xfrm>
            <a:off x="359229" y="558802"/>
            <a:ext cx="8333222" cy="939798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anchorCtr="0" anchor="ctr" bIns="0" lIns="288000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0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2" name="Google Shape;112;p30"/>
          <p:cNvCxnSpPr/>
          <p:nvPr/>
        </p:nvCxnSpPr>
        <p:spPr>
          <a:xfrm flipH="1" rot="10800000">
            <a:off x="0" y="0"/>
            <a:ext cx="6030686" cy="3004456"/>
          </a:xfrm>
          <a:prstGeom prst="straightConnector1">
            <a:avLst/>
          </a:prstGeom>
          <a:noFill/>
          <a:ln cap="flat" cmpd="sng" w="11425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3" name="Google Shape;113;p30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114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4" name="Google Shape;114;p30" title="Title"/>
          <p:cNvSpPr txBox="1"/>
          <p:nvPr>
            <p:ph type="ctrTitle"/>
          </p:nvPr>
        </p:nvSpPr>
        <p:spPr>
          <a:xfrm>
            <a:off x="6375721" y="2006084"/>
            <a:ext cx="4853573" cy="161625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b="1"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30" title="Subtitle"/>
          <p:cNvSpPr txBox="1"/>
          <p:nvPr>
            <p:ph idx="1" type="subTitle"/>
          </p:nvPr>
        </p:nvSpPr>
        <p:spPr>
          <a:xfrm>
            <a:off x="6375214" y="3640998"/>
            <a:ext cx="4854339" cy="12575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16" name="Google Shape;116;p30"/>
          <p:cNvCxnSpPr/>
          <p:nvPr/>
        </p:nvCxnSpPr>
        <p:spPr>
          <a:xfrm flipH="1" rot="10800000">
            <a:off x="-17837" y="4700016"/>
            <a:ext cx="1919789" cy="1001054"/>
          </a:xfrm>
          <a:prstGeom prst="straightConnector1">
            <a:avLst/>
          </a:prstGeom>
          <a:noFill/>
          <a:ln cap="flat" cmpd="sng" w="114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>
  <p:cSld name="Two Conten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Google Shape;118;p31"/>
          <p:cNvCxnSpPr/>
          <p:nvPr/>
        </p:nvCxnSpPr>
        <p:spPr>
          <a:xfrm rot="10800000">
            <a:off x="-9247" y="3633967"/>
            <a:ext cx="1912619" cy="1572989"/>
          </a:xfrm>
          <a:prstGeom prst="straightConnector1">
            <a:avLst/>
          </a:prstGeom>
          <a:noFill/>
          <a:ln cap="flat" cmpd="sng" w="114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19" name="Google Shape;119;p31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120" name="Google Shape;120;p31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1" name="Google Shape;121;p31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114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2" name="Google Shape;122;p31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3" name="Google Shape;123;p31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1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1"/>
          <p:cNvSpPr txBox="1"/>
          <p:nvPr>
            <p:ph idx="1" type="body"/>
          </p:nvPr>
        </p:nvSpPr>
        <p:spPr>
          <a:xfrm>
            <a:off x="529687" y="1651044"/>
            <a:ext cx="5181600" cy="452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Google Shape;126;p31"/>
          <p:cNvSpPr txBox="1"/>
          <p:nvPr>
            <p:ph idx="2" type="body"/>
          </p:nvPr>
        </p:nvSpPr>
        <p:spPr>
          <a:xfrm>
            <a:off x="6172200" y="1651044"/>
            <a:ext cx="5181600" cy="4525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>
  <p:cSld name="Comparis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8" name="Google Shape;128;p32"/>
          <p:cNvCxnSpPr/>
          <p:nvPr/>
        </p:nvCxnSpPr>
        <p:spPr>
          <a:xfrm rot="10800000">
            <a:off x="-9247" y="3633967"/>
            <a:ext cx="1912619" cy="1572989"/>
          </a:xfrm>
          <a:prstGeom prst="straightConnector1">
            <a:avLst/>
          </a:prstGeom>
          <a:noFill/>
          <a:ln cap="flat" cmpd="sng" w="114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9" name="Google Shape;129;p32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130" name="Google Shape;130;p32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31" name="Google Shape;131;p32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114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2" name="Google Shape;132;p32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3" name="Google Shape;133;p32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2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2"/>
          <p:cNvSpPr txBox="1"/>
          <p:nvPr>
            <p:ph idx="1" type="body"/>
          </p:nvPr>
        </p:nvSpPr>
        <p:spPr>
          <a:xfrm>
            <a:off x="518678" y="1681163"/>
            <a:ext cx="538250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Google Shape;136;p32"/>
          <p:cNvSpPr txBox="1"/>
          <p:nvPr>
            <p:ph idx="2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Google Shape;137;p32"/>
          <p:cNvSpPr txBox="1"/>
          <p:nvPr>
            <p:ph idx="3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8" name="Google Shape;138;p32"/>
          <p:cNvSpPr txBox="1"/>
          <p:nvPr>
            <p:ph idx="4" type="body"/>
          </p:nvPr>
        </p:nvSpPr>
        <p:spPr>
          <a:xfrm>
            <a:off x="518678" y="2505075"/>
            <a:ext cx="5391749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>
  <p:cSld name="Content with Caption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3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1" name="Google Shape;141;p33"/>
          <p:cNvCxnSpPr/>
          <p:nvPr/>
        </p:nvCxnSpPr>
        <p:spPr>
          <a:xfrm flipH="1" rot="10800000">
            <a:off x="0" y="0"/>
            <a:ext cx="6030686" cy="3004456"/>
          </a:xfrm>
          <a:prstGeom prst="straightConnector1">
            <a:avLst/>
          </a:prstGeom>
          <a:noFill/>
          <a:ln cap="flat" cmpd="sng" w="11425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2" name="Google Shape;142;p33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114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3" name="Google Shape;143;p33" title="Title"/>
          <p:cNvSpPr txBox="1"/>
          <p:nvPr>
            <p:ph type="ctrTitle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b="1" sz="43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44" name="Google Shape;144;p33"/>
          <p:cNvCxnSpPr/>
          <p:nvPr/>
        </p:nvCxnSpPr>
        <p:spPr>
          <a:xfrm flipH="1" rot="10800000">
            <a:off x="-17837" y="4700016"/>
            <a:ext cx="1919789" cy="1001054"/>
          </a:xfrm>
          <a:prstGeom prst="straightConnector1">
            <a:avLst/>
          </a:prstGeom>
          <a:noFill/>
          <a:ln cap="flat" cmpd="sng" w="114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5" name="Google Shape;145;p33"/>
          <p:cNvSpPr txBox="1"/>
          <p:nvPr>
            <p:ph idx="1" type="body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6" name="Google Shape;146;p33"/>
          <p:cNvSpPr txBox="1"/>
          <p:nvPr>
            <p:ph idx="2" type="body"/>
          </p:nvPr>
        </p:nvSpPr>
        <p:spPr>
          <a:xfrm>
            <a:off x="6161316" y="2290713"/>
            <a:ext cx="5803672" cy="4341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>
  <p:cSld name="Picture with Caption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4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9" name="Google Shape;149;p34"/>
          <p:cNvCxnSpPr/>
          <p:nvPr/>
        </p:nvCxnSpPr>
        <p:spPr>
          <a:xfrm flipH="1" rot="10800000">
            <a:off x="0" y="0"/>
            <a:ext cx="6030686" cy="3004456"/>
          </a:xfrm>
          <a:prstGeom prst="straightConnector1">
            <a:avLst/>
          </a:prstGeom>
          <a:noFill/>
          <a:ln cap="flat" cmpd="sng" w="11425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50" name="Google Shape;150;p34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114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1" name="Google Shape;151;p34" title="Title"/>
          <p:cNvSpPr txBox="1"/>
          <p:nvPr>
            <p:ph type="ctrTitle"/>
          </p:nvPr>
        </p:nvSpPr>
        <p:spPr>
          <a:xfrm>
            <a:off x="719170" y="4374036"/>
            <a:ext cx="5311516" cy="13270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Arial"/>
              <a:buNone/>
              <a:defRPr b="1" sz="43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152" name="Google Shape;152;p34"/>
          <p:cNvCxnSpPr/>
          <p:nvPr/>
        </p:nvCxnSpPr>
        <p:spPr>
          <a:xfrm flipH="1" rot="10800000">
            <a:off x="-17837" y="4700016"/>
            <a:ext cx="1919789" cy="1001054"/>
          </a:xfrm>
          <a:prstGeom prst="straightConnector1">
            <a:avLst/>
          </a:prstGeom>
          <a:noFill/>
          <a:ln cap="flat" cmpd="sng" w="114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3" name="Google Shape;153;p34"/>
          <p:cNvSpPr txBox="1"/>
          <p:nvPr>
            <p:ph idx="1" type="body"/>
          </p:nvPr>
        </p:nvSpPr>
        <p:spPr>
          <a:xfrm>
            <a:off x="719170" y="5701069"/>
            <a:ext cx="5311516" cy="9315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Google Shape;154;p34"/>
          <p:cNvSpPr/>
          <p:nvPr>
            <p:ph idx="2" type="pic"/>
          </p:nvPr>
        </p:nvSpPr>
        <p:spPr>
          <a:xfrm>
            <a:off x="6249970" y="2271860"/>
            <a:ext cx="5715017" cy="43607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Blank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oogle Shape;156;p35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157" name="Google Shape;157;p35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8" name="Google Shape;158;p35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114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59" name="Google Shape;159;p35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0" name="Google Shape;160;p35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>
  <p:cSld name="Title Only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p36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163" name="Google Shape;163;p36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64" name="Google Shape;164;p36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114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65" name="Google Shape;165;p36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6" name="Google Shape;166;p36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36" title="Title "/>
          <p:cNvSpPr txBox="1"/>
          <p:nvPr>
            <p:ph type="title"/>
          </p:nvPr>
        </p:nvSpPr>
        <p:spPr>
          <a:xfrm>
            <a:off x="518678" y="209028"/>
            <a:ext cx="8333222" cy="121556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7"/>
          <p:cNvSpPr txBox="1"/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xt Layout 02">
  <p:cSld name="Text Layout 02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1"/>
          <p:cNvSpPr/>
          <p:nvPr/>
        </p:nvSpPr>
        <p:spPr>
          <a:xfrm rot="10800000">
            <a:off x="1839686" y="-6"/>
            <a:ext cx="10352314" cy="5638806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1" title="Bullet Points"/>
          <p:cNvSpPr txBox="1"/>
          <p:nvPr>
            <p:ph idx="1" type="body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21"/>
          <p:cNvSpPr/>
          <p:nvPr/>
        </p:nvSpPr>
        <p:spPr>
          <a:xfrm flipH="1">
            <a:off x="2978150" y="-5"/>
            <a:ext cx="4121150" cy="1308105"/>
          </a:xfrm>
          <a:prstGeom prst="parallelogram">
            <a:avLst>
              <a:gd fmla="val 18638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" name="Google Shape;23;p21"/>
          <p:cNvCxnSpPr/>
          <p:nvPr/>
        </p:nvCxnSpPr>
        <p:spPr>
          <a:xfrm flipH="1" rot="10800000">
            <a:off x="10352314" y="1185452"/>
            <a:ext cx="1839685" cy="1633948"/>
          </a:xfrm>
          <a:prstGeom prst="straightConnector1">
            <a:avLst/>
          </a:prstGeom>
          <a:noFill/>
          <a:ln cap="flat" cmpd="sng" w="114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21" title="Subtitle"/>
          <p:cNvSpPr txBox="1"/>
          <p:nvPr>
            <p:ph idx="2" type="body"/>
          </p:nvPr>
        </p:nvSpPr>
        <p:spPr>
          <a:xfrm>
            <a:off x="531379" y="2563477"/>
            <a:ext cx="7342621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21" title="Title "/>
          <p:cNvSpPr txBox="1"/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hart">
  <p:cSld name="Char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oogle Shape;28;p22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29" name="Google Shape;29;p22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0" name="Google Shape;30;p22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114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1" name="Google Shape;31;p22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" name="Google Shape;32;p22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2" title="Subtitle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22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22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2" type="body"/>
          </p:nvPr>
        </p:nvSpPr>
        <p:spPr>
          <a:xfrm>
            <a:off x="531814" y="2005762"/>
            <a:ext cx="5225764" cy="4083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22" title="Chart"/>
          <p:cNvSpPr/>
          <p:nvPr>
            <p:ph idx="3" type="chart"/>
          </p:nvPr>
        </p:nvSpPr>
        <p:spPr>
          <a:xfrm>
            <a:off x="5796114" y="2005762"/>
            <a:ext cx="5719397" cy="40844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able">
  <p:cSld name="Tab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3" title="Table"/>
          <p:cNvSpPr/>
          <p:nvPr>
            <p:ph idx="2" type="tbl"/>
          </p:nvPr>
        </p:nvSpPr>
        <p:spPr>
          <a:xfrm>
            <a:off x="531378" y="2664803"/>
            <a:ext cx="10993375" cy="3433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00" spcFirstLastPara="1" rIns="91400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grpSp>
        <p:nvGrpSpPr>
          <p:cNvPr id="40" name="Google Shape;40;p23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41" name="Google Shape;41;p23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2" name="Google Shape;42;p23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114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3" name="Google Shape;43;p23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" name="Google Shape;44;p23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23" title="Subtitle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23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23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77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Google Shape;49;p24"/>
          <p:cNvCxnSpPr/>
          <p:nvPr/>
        </p:nvCxnSpPr>
        <p:spPr>
          <a:xfrm rot="10800000">
            <a:off x="-9247" y="3633967"/>
            <a:ext cx="1912619" cy="1572989"/>
          </a:xfrm>
          <a:prstGeom prst="straightConnector1">
            <a:avLst/>
          </a:prstGeom>
          <a:noFill/>
          <a:ln cap="flat" cmpd="sng" w="114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50" name="Google Shape;50;p24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51" name="Google Shape;51;p24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2" name="Google Shape;52;p24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114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53" name="Google Shape;53;p24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4" name="Google Shape;54;p24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24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24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" type="body"/>
          </p:nvPr>
        </p:nvSpPr>
        <p:spPr>
          <a:xfrm>
            <a:off x="518678" y="1671924"/>
            <a:ext cx="10835122" cy="45050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hank you">
  <p:cSld name="Thank you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 title="Title"/>
          <p:cNvSpPr txBox="1"/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Calibri"/>
              <a:buNone/>
              <a:defRPr b="1" sz="43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" type="body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25"/>
          <p:cNvSpPr txBox="1"/>
          <p:nvPr>
            <p:ph idx="2" type="body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25"/>
          <p:cNvSpPr txBox="1"/>
          <p:nvPr>
            <p:ph idx="3" type="body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25"/>
          <p:cNvSpPr txBox="1"/>
          <p:nvPr>
            <p:ph idx="4" type="body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5"/>
          <p:cNvSpPr/>
          <p:nvPr/>
        </p:nvSpPr>
        <p:spPr>
          <a:xfrm>
            <a:off x="6458938" y="3505247"/>
            <a:ext cx="258875" cy="258875"/>
          </a:xfrm>
          <a:custGeom>
            <a:rect b="b" l="l" r="r" t="t"/>
            <a:pathLst>
              <a:path extrusionOk="0" h="21600" w="2160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25"/>
          <p:cNvSpPr/>
          <p:nvPr/>
        </p:nvSpPr>
        <p:spPr>
          <a:xfrm>
            <a:off x="6507622" y="3897986"/>
            <a:ext cx="161507" cy="296095"/>
          </a:xfrm>
          <a:custGeom>
            <a:rect b="b" l="l" r="r" t="t"/>
            <a:pathLst>
              <a:path extrusionOk="0" h="21600" w="21600">
                <a:moveTo>
                  <a:pt x="11700" y="1473"/>
                </a:moveTo>
                <a:lnTo>
                  <a:pt x="9900" y="1473"/>
                </a:lnTo>
                <a:cubicBezTo>
                  <a:pt x="9403" y="1473"/>
                  <a:pt x="9000" y="1692"/>
                  <a:pt x="9000" y="1964"/>
                </a:cubicBezTo>
                <a:cubicBezTo>
                  <a:pt x="9000" y="2235"/>
                  <a:pt x="9403" y="2455"/>
                  <a:pt x="9900" y="2455"/>
                </a:cubicBezTo>
                <a:lnTo>
                  <a:pt x="11700" y="2455"/>
                </a:lnTo>
                <a:cubicBezTo>
                  <a:pt x="12197" y="2455"/>
                  <a:pt x="12600" y="2235"/>
                  <a:pt x="12600" y="1964"/>
                </a:cubicBezTo>
                <a:cubicBezTo>
                  <a:pt x="12600" y="1692"/>
                  <a:pt x="12197" y="1473"/>
                  <a:pt x="11700" y="1473"/>
                </a:cubicBezTo>
                <a:moveTo>
                  <a:pt x="19800" y="2945"/>
                </a:moveTo>
                <a:lnTo>
                  <a:pt x="1800" y="2945"/>
                </a:lnTo>
                <a:lnTo>
                  <a:pt x="1800" y="1964"/>
                </a:lnTo>
                <a:cubicBezTo>
                  <a:pt x="1800" y="1422"/>
                  <a:pt x="2605" y="982"/>
                  <a:pt x="3600" y="982"/>
                </a:cubicBezTo>
                <a:lnTo>
                  <a:pt x="18000" y="982"/>
                </a:lnTo>
                <a:cubicBezTo>
                  <a:pt x="18993" y="982"/>
                  <a:pt x="19800" y="1422"/>
                  <a:pt x="19800" y="1964"/>
                </a:cubicBezTo>
                <a:cubicBezTo>
                  <a:pt x="19800" y="1964"/>
                  <a:pt x="19800" y="2945"/>
                  <a:pt x="19800" y="2945"/>
                </a:cubicBezTo>
                <a:close/>
                <a:moveTo>
                  <a:pt x="19800" y="17673"/>
                </a:moveTo>
                <a:lnTo>
                  <a:pt x="1800" y="17673"/>
                </a:lnTo>
                <a:lnTo>
                  <a:pt x="1800" y="3927"/>
                </a:lnTo>
                <a:lnTo>
                  <a:pt x="19800" y="3927"/>
                </a:lnTo>
                <a:cubicBezTo>
                  <a:pt x="19800" y="3927"/>
                  <a:pt x="19800" y="17673"/>
                  <a:pt x="19800" y="17673"/>
                </a:cubicBezTo>
                <a:close/>
                <a:moveTo>
                  <a:pt x="19800" y="19636"/>
                </a:moveTo>
                <a:cubicBezTo>
                  <a:pt x="19800" y="20179"/>
                  <a:pt x="18993" y="20618"/>
                  <a:pt x="18000" y="20618"/>
                </a:cubicBezTo>
                <a:lnTo>
                  <a:pt x="3600" y="20618"/>
                </a:lnTo>
                <a:cubicBezTo>
                  <a:pt x="2605" y="20618"/>
                  <a:pt x="1800" y="20179"/>
                  <a:pt x="1800" y="19636"/>
                </a:cubicBezTo>
                <a:lnTo>
                  <a:pt x="1800" y="18655"/>
                </a:lnTo>
                <a:lnTo>
                  <a:pt x="19800" y="18655"/>
                </a:lnTo>
                <a:cubicBezTo>
                  <a:pt x="19800" y="18655"/>
                  <a:pt x="19800" y="19636"/>
                  <a:pt x="19800" y="19636"/>
                </a:cubicBezTo>
                <a:close/>
                <a:moveTo>
                  <a:pt x="18000" y="0"/>
                </a:moveTo>
                <a:lnTo>
                  <a:pt x="3600" y="0"/>
                </a:lnTo>
                <a:cubicBezTo>
                  <a:pt x="1612" y="0"/>
                  <a:pt x="0" y="879"/>
                  <a:pt x="0" y="1964"/>
                </a:cubicBezTo>
                <a:lnTo>
                  <a:pt x="0" y="19636"/>
                </a:lnTo>
                <a:cubicBezTo>
                  <a:pt x="0" y="20721"/>
                  <a:pt x="1612" y="21600"/>
                  <a:pt x="3600" y="21600"/>
                </a:cubicBezTo>
                <a:lnTo>
                  <a:pt x="18000" y="21600"/>
                </a:lnTo>
                <a:cubicBezTo>
                  <a:pt x="19988" y="21600"/>
                  <a:pt x="21600" y="20721"/>
                  <a:pt x="21600" y="19636"/>
                </a:cubicBezTo>
                <a:lnTo>
                  <a:pt x="21600" y="1964"/>
                </a:lnTo>
                <a:cubicBezTo>
                  <a:pt x="21600" y="879"/>
                  <a:pt x="19988" y="0"/>
                  <a:pt x="18000" y="0"/>
                </a:cubicBezTo>
                <a:moveTo>
                  <a:pt x="10800" y="20127"/>
                </a:moveTo>
                <a:cubicBezTo>
                  <a:pt x="11297" y="20127"/>
                  <a:pt x="11700" y="19908"/>
                  <a:pt x="11700" y="19636"/>
                </a:cubicBezTo>
                <a:cubicBezTo>
                  <a:pt x="11700" y="19366"/>
                  <a:pt x="11297" y="19145"/>
                  <a:pt x="10800" y="19145"/>
                </a:cubicBezTo>
                <a:cubicBezTo>
                  <a:pt x="10303" y="19145"/>
                  <a:pt x="9900" y="19366"/>
                  <a:pt x="9900" y="19636"/>
                </a:cubicBezTo>
                <a:cubicBezTo>
                  <a:pt x="9900" y="19908"/>
                  <a:pt x="10303" y="20127"/>
                  <a:pt x="10800" y="20127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25"/>
          <p:cNvSpPr/>
          <p:nvPr/>
        </p:nvSpPr>
        <p:spPr>
          <a:xfrm>
            <a:off x="6458938" y="4327945"/>
            <a:ext cx="258875" cy="188273"/>
          </a:xfrm>
          <a:custGeom>
            <a:rect b="b" l="l" r="r" t="t"/>
            <a:pathLst>
              <a:path extrusionOk="0" h="21600" w="21600">
                <a:moveTo>
                  <a:pt x="20618" y="18900"/>
                </a:moveTo>
                <a:cubicBezTo>
                  <a:pt x="20618" y="18980"/>
                  <a:pt x="20611" y="19058"/>
                  <a:pt x="20601" y="19135"/>
                </a:cubicBezTo>
                <a:lnTo>
                  <a:pt x="14539" y="10800"/>
                </a:lnTo>
                <a:lnTo>
                  <a:pt x="20601" y="2465"/>
                </a:lnTo>
                <a:cubicBezTo>
                  <a:pt x="20611" y="2542"/>
                  <a:pt x="20618" y="2620"/>
                  <a:pt x="20618" y="2700"/>
                </a:cubicBezTo>
                <a:cubicBezTo>
                  <a:pt x="20618" y="2700"/>
                  <a:pt x="20618" y="18900"/>
                  <a:pt x="20618" y="18900"/>
                </a:cubicBezTo>
                <a:close/>
                <a:moveTo>
                  <a:pt x="19636" y="20250"/>
                </a:moveTo>
                <a:lnTo>
                  <a:pt x="1964" y="20250"/>
                </a:lnTo>
                <a:cubicBezTo>
                  <a:pt x="1849" y="20250"/>
                  <a:pt x="1739" y="20218"/>
                  <a:pt x="1637" y="20168"/>
                </a:cubicBezTo>
                <a:lnTo>
                  <a:pt x="7755" y="11754"/>
                </a:lnTo>
                <a:lnTo>
                  <a:pt x="9440" y="14072"/>
                </a:lnTo>
                <a:cubicBezTo>
                  <a:pt x="9816" y="14589"/>
                  <a:pt x="10308" y="14847"/>
                  <a:pt x="10800" y="14847"/>
                </a:cubicBezTo>
                <a:cubicBezTo>
                  <a:pt x="11292" y="14847"/>
                  <a:pt x="11784" y="14589"/>
                  <a:pt x="12159" y="14072"/>
                </a:cubicBezTo>
                <a:lnTo>
                  <a:pt x="13845" y="11754"/>
                </a:lnTo>
                <a:lnTo>
                  <a:pt x="19964" y="20168"/>
                </a:lnTo>
                <a:cubicBezTo>
                  <a:pt x="19861" y="20218"/>
                  <a:pt x="19752" y="20250"/>
                  <a:pt x="19636" y="20250"/>
                </a:cubicBezTo>
                <a:moveTo>
                  <a:pt x="982" y="18900"/>
                </a:moveTo>
                <a:lnTo>
                  <a:pt x="982" y="2700"/>
                </a:lnTo>
                <a:cubicBezTo>
                  <a:pt x="982" y="2620"/>
                  <a:pt x="989" y="2542"/>
                  <a:pt x="999" y="2465"/>
                </a:cubicBezTo>
                <a:lnTo>
                  <a:pt x="7061" y="10800"/>
                </a:lnTo>
                <a:lnTo>
                  <a:pt x="999" y="19135"/>
                </a:lnTo>
                <a:cubicBezTo>
                  <a:pt x="989" y="19058"/>
                  <a:pt x="982" y="18980"/>
                  <a:pt x="982" y="18900"/>
                </a:cubicBezTo>
                <a:moveTo>
                  <a:pt x="1964" y="1350"/>
                </a:moveTo>
                <a:lnTo>
                  <a:pt x="19636" y="1350"/>
                </a:lnTo>
                <a:cubicBezTo>
                  <a:pt x="19752" y="1350"/>
                  <a:pt x="19861" y="1382"/>
                  <a:pt x="19964" y="1433"/>
                </a:cubicBezTo>
                <a:lnTo>
                  <a:pt x="11465" y="13118"/>
                </a:lnTo>
                <a:cubicBezTo>
                  <a:pt x="11288" y="13362"/>
                  <a:pt x="11051" y="13497"/>
                  <a:pt x="10800" y="13497"/>
                </a:cubicBezTo>
                <a:cubicBezTo>
                  <a:pt x="10549" y="13497"/>
                  <a:pt x="10312" y="13362"/>
                  <a:pt x="10134" y="13118"/>
                </a:cubicBezTo>
                <a:lnTo>
                  <a:pt x="1637" y="1433"/>
                </a:lnTo>
                <a:cubicBezTo>
                  <a:pt x="1739" y="1382"/>
                  <a:pt x="1849" y="1350"/>
                  <a:pt x="1964" y="1350"/>
                </a:cubicBezTo>
                <a:moveTo>
                  <a:pt x="19636" y="0"/>
                </a:moveTo>
                <a:lnTo>
                  <a:pt x="1964" y="0"/>
                </a:lnTo>
                <a:cubicBezTo>
                  <a:pt x="879" y="0"/>
                  <a:pt x="0" y="1209"/>
                  <a:pt x="0" y="2700"/>
                </a:cubicBezTo>
                <a:lnTo>
                  <a:pt x="0" y="18900"/>
                </a:lnTo>
                <a:cubicBezTo>
                  <a:pt x="0" y="20391"/>
                  <a:pt x="879" y="21600"/>
                  <a:pt x="1964" y="21600"/>
                </a:cubicBezTo>
                <a:lnTo>
                  <a:pt x="19636" y="21600"/>
                </a:lnTo>
                <a:cubicBezTo>
                  <a:pt x="20721" y="21600"/>
                  <a:pt x="21600" y="20391"/>
                  <a:pt x="21600" y="18900"/>
                </a:cubicBezTo>
                <a:lnTo>
                  <a:pt x="21600" y="2700"/>
                </a:lnTo>
                <a:cubicBezTo>
                  <a:pt x="21600" y="1209"/>
                  <a:pt x="20721" y="0"/>
                  <a:pt x="19636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25"/>
          <p:cNvSpPr/>
          <p:nvPr/>
        </p:nvSpPr>
        <p:spPr>
          <a:xfrm>
            <a:off x="6471716" y="4650082"/>
            <a:ext cx="233318" cy="233318"/>
          </a:xfrm>
          <a:custGeom>
            <a:rect b="b" l="l" r="r" t="t"/>
            <a:pathLst>
              <a:path extrusionOk="0" h="21600" w="21600">
                <a:moveTo>
                  <a:pt x="17850" y="17620"/>
                </a:moveTo>
                <a:cubicBezTo>
                  <a:pt x="17270" y="17122"/>
                  <a:pt x="16604" y="16682"/>
                  <a:pt x="15855" y="16324"/>
                </a:cubicBezTo>
                <a:cubicBezTo>
                  <a:pt x="15868" y="16284"/>
                  <a:pt x="15882" y="16244"/>
                  <a:pt x="15896" y="16203"/>
                </a:cubicBezTo>
                <a:cubicBezTo>
                  <a:pt x="16131" y="15456"/>
                  <a:pt x="16320" y="14656"/>
                  <a:pt x="16454" y="13811"/>
                </a:cubicBezTo>
                <a:cubicBezTo>
                  <a:pt x="16471" y="13704"/>
                  <a:pt x="16484" y="13596"/>
                  <a:pt x="16499" y="13488"/>
                </a:cubicBezTo>
                <a:cubicBezTo>
                  <a:pt x="16544" y="13166"/>
                  <a:pt x="16581" y="12839"/>
                  <a:pt x="16610" y="12507"/>
                </a:cubicBezTo>
                <a:cubicBezTo>
                  <a:pt x="16621" y="12383"/>
                  <a:pt x="16632" y="12260"/>
                  <a:pt x="16641" y="12135"/>
                </a:cubicBezTo>
                <a:cubicBezTo>
                  <a:pt x="16660" y="11858"/>
                  <a:pt x="16664" y="11574"/>
                  <a:pt x="16673" y="11291"/>
                </a:cubicBezTo>
                <a:lnTo>
                  <a:pt x="20598" y="11291"/>
                </a:lnTo>
                <a:cubicBezTo>
                  <a:pt x="20476" y="13747"/>
                  <a:pt x="19450" y="15962"/>
                  <a:pt x="17850" y="17620"/>
                </a:cubicBezTo>
                <a:moveTo>
                  <a:pt x="13714" y="20178"/>
                </a:moveTo>
                <a:cubicBezTo>
                  <a:pt x="13925" y="19957"/>
                  <a:pt x="14127" y="19710"/>
                  <a:pt x="14321" y="19444"/>
                </a:cubicBezTo>
                <a:cubicBezTo>
                  <a:pt x="14339" y="19419"/>
                  <a:pt x="14357" y="19394"/>
                  <a:pt x="14375" y="19369"/>
                </a:cubicBezTo>
                <a:cubicBezTo>
                  <a:pt x="14764" y="18822"/>
                  <a:pt x="15116" y="18192"/>
                  <a:pt x="15420" y="17488"/>
                </a:cubicBezTo>
                <a:cubicBezTo>
                  <a:pt x="15436" y="17450"/>
                  <a:pt x="15451" y="17410"/>
                  <a:pt x="15467" y="17372"/>
                </a:cubicBezTo>
                <a:cubicBezTo>
                  <a:pt x="15485" y="17329"/>
                  <a:pt x="15499" y="17282"/>
                  <a:pt x="15517" y="17239"/>
                </a:cubicBezTo>
                <a:cubicBezTo>
                  <a:pt x="16123" y="17535"/>
                  <a:pt x="16665" y="17890"/>
                  <a:pt x="17142" y="18285"/>
                </a:cubicBezTo>
                <a:cubicBezTo>
                  <a:pt x="16149" y="19129"/>
                  <a:pt x="14989" y="19782"/>
                  <a:pt x="13714" y="20178"/>
                </a:cubicBezTo>
                <a:moveTo>
                  <a:pt x="11291" y="20569"/>
                </a:moveTo>
                <a:lnTo>
                  <a:pt x="11291" y="16221"/>
                </a:lnTo>
                <a:cubicBezTo>
                  <a:pt x="12498" y="16271"/>
                  <a:pt x="13638" y="16493"/>
                  <a:pt x="14652" y="16869"/>
                </a:cubicBezTo>
                <a:cubicBezTo>
                  <a:pt x="13850" y="18909"/>
                  <a:pt x="12654" y="20298"/>
                  <a:pt x="11291" y="20569"/>
                </a:cubicBezTo>
                <a:moveTo>
                  <a:pt x="11291" y="11291"/>
                </a:moveTo>
                <a:lnTo>
                  <a:pt x="15697" y="11291"/>
                </a:lnTo>
                <a:cubicBezTo>
                  <a:pt x="15655" y="12995"/>
                  <a:pt x="15392" y="14581"/>
                  <a:pt x="14971" y="15948"/>
                </a:cubicBezTo>
                <a:cubicBezTo>
                  <a:pt x="13855" y="15534"/>
                  <a:pt x="12608" y="15291"/>
                  <a:pt x="11291" y="15240"/>
                </a:cubicBezTo>
                <a:cubicBezTo>
                  <a:pt x="11291" y="15240"/>
                  <a:pt x="11291" y="11291"/>
                  <a:pt x="11291" y="11291"/>
                </a:cubicBezTo>
                <a:close/>
                <a:moveTo>
                  <a:pt x="11291" y="6360"/>
                </a:moveTo>
                <a:cubicBezTo>
                  <a:pt x="12608" y="6309"/>
                  <a:pt x="13855" y="6066"/>
                  <a:pt x="14971" y="5652"/>
                </a:cubicBezTo>
                <a:cubicBezTo>
                  <a:pt x="15392" y="7019"/>
                  <a:pt x="15655" y="8605"/>
                  <a:pt x="15697" y="10309"/>
                </a:cubicBezTo>
                <a:lnTo>
                  <a:pt x="11291" y="10309"/>
                </a:lnTo>
                <a:cubicBezTo>
                  <a:pt x="11291" y="10309"/>
                  <a:pt x="11291" y="6360"/>
                  <a:pt x="11291" y="6360"/>
                </a:cubicBezTo>
                <a:close/>
                <a:moveTo>
                  <a:pt x="11291" y="1031"/>
                </a:moveTo>
                <a:cubicBezTo>
                  <a:pt x="12654" y="1302"/>
                  <a:pt x="13850" y="2691"/>
                  <a:pt x="14652" y="4731"/>
                </a:cubicBezTo>
                <a:cubicBezTo>
                  <a:pt x="13638" y="5107"/>
                  <a:pt x="12498" y="5329"/>
                  <a:pt x="11291" y="5379"/>
                </a:cubicBezTo>
                <a:cubicBezTo>
                  <a:pt x="11291" y="5379"/>
                  <a:pt x="11291" y="1031"/>
                  <a:pt x="11291" y="1031"/>
                </a:cubicBezTo>
                <a:close/>
                <a:moveTo>
                  <a:pt x="17142" y="3315"/>
                </a:moveTo>
                <a:cubicBezTo>
                  <a:pt x="16665" y="3711"/>
                  <a:pt x="16123" y="4065"/>
                  <a:pt x="15517" y="4361"/>
                </a:cubicBezTo>
                <a:cubicBezTo>
                  <a:pt x="15499" y="4318"/>
                  <a:pt x="15485" y="4271"/>
                  <a:pt x="15467" y="4229"/>
                </a:cubicBezTo>
                <a:cubicBezTo>
                  <a:pt x="15451" y="4190"/>
                  <a:pt x="15436" y="4151"/>
                  <a:pt x="15420" y="4112"/>
                </a:cubicBezTo>
                <a:cubicBezTo>
                  <a:pt x="15116" y="3408"/>
                  <a:pt x="14764" y="2778"/>
                  <a:pt x="14375" y="2231"/>
                </a:cubicBezTo>
                <a:cubicBezTo>
                  <a:pt x="14357" y="2206"/>
                  <a:pt x="14339" y="2181"/>
                  <a:pt x="14321" y="2156"/>
                </a:cubicBezTo>
                <a:cubicBezTo>
                  <a:pt x="14127" y="1890"/>
                  <a:pt x="13925" y="1643"/>
                  <a:pt x="13714" y="1422"/>
                </a:cubicBezTo>
                <a:cubicBezTo>
                  <a:pt x="14989" y="1818"/>
                  <a:pt x="16149" y="2471"/>
                  <a:pt x="17142" y="3315"/>
                </a:cubicBezTo>
                <a:moveTo>
                  <a:pt x="20598" y="10309"/>
                </a:moveTo>
                <a:lnTo>
                  <a:pt x="16673" y="10309"/>
                </a:lnTo>
                <a:cubicBezTo>
                  <a:pt x="16664" y="10027"/>
                  <a:pt x="16660" y="9742"/>
                  <a:pt x="16641" y="9465"/>
                </a:cubicBezTo>
                <a:cubicBezTo>
                  <a:pt x="16632" y="9340"/>
                  <a:pt x="16621" y="9217"/>
                  <a:pt x="16610" y="9093"/>
                </a:cubicBezTo>
                <a:cubicBezTo>
                  <a:pt x="16581" y="8761"/>
                  <a:pt x="16544" y="8434"/>
                  <a:pt x="16499" y="8112"/>
                </a:cubicBezTo>
                <a:cubicBezTo>
                  <a:pt x="16484" y="8005"/>
                  <a:pt x="16471" y="7896"/>
                  <a:pt x="16454" y="7789"/>
                </a:cubicBezTo>
                <a:cubicBezTo>
                  <a:pt x="16320" y="6944"/>
                  <a:pt x="16131" y="6144"/>
                  <a:pt x="15896" y="5397"/>
                </a:cubicBezTo>
                <a:cubicBezTo>
                  <a:pt x="15882" y="5357"/>
                  <a:pt x="15868" y="5317"/>
                  <a:pt x="15855" y="5276"/>
                </a:cubicBezTo>
                <a:cubicBezTo>
                  <a:pt x="16604" y="4918"/>
                  <a:pt x="17270" y="4478"/>
                  <a:pt x="17850" y="3981"/>
                </a:cubicBezTo>
                <a:cubicBezTo>
                  <a:pt x="19450" y="5638"/>
                  <a:pt x="20476" y="7853"/>
                  <a:pt x="20598" y="10309"/>
                </a:cubicBezTo>
                <a:moveTo>
                  <a:pt x="10309" y="5379"/>
                </a:moveTo>
                <a:cubicBezTo>
                  <a:pt x="9101" y="5329"/>
                  <a:pt x="7961" y="5107"/>
                  <a:pt x="6947" y="4731"/>
                </a:cubicBezTo>
                <a:cubicBezTo>
                  <a:pt x="7749" y="2691"/>
                  <a:pt x="8945" y="1302"/>
                  <a:pt x="10309" y="1031"/>
                </a:cubicBezTo>
                <a:cubicBezTo>
                  <a:pt x="10309" y="1031"/>
                  <a:pt x="10309" y="5379"/>
                  <a:pt x="10309" y="5379"/>
                </a:cubicBezTo>
                <a:close/>
                <a:moveTo>
                  <a:pt x="10309" y="10309"/>
                </a:moveTo>
                <a:lnTo>
                  <a:pt x="5903" y="10309"/>
                </a:lnTo>
                <a:cubicBezTo>
                  <a:pt x="5945" y="8605"/>
                  <a:pt x="6207" y="7019"/>
                  <a:pt x="6629" y="5652"/>
                </a:cubicBezTo>
                <a:cubicBezTo>
                  <a:pt x="7745" y="6066"/>
                  <a:pt x="8991" y="6309"/>
                  <a:pt x="10309" y="6360"/>
                </a:cubicBezTo>
                <a:cubicBezTo>
                  <a:pt x="10309" y="6360"/>
                  <a:pt x="10309" y="10309"/>
                  <a:pt x="10309" y="10309"/>
                </a:cubicBezTo>
                <a:close/>
                <a:moveTo>
                  <a:pt x="10309" y="15240"/>
                </a:moveTo>
                <a:cubicBezTo>
                  <a:pt x="8991" y="15291"/>
                  <a:pt x="7745" y="15534"/>
                  <a:pt x="6629" y="15948"/>
                </a:cubicBezTo>
                <a:cubicBezTo>
                  <a:pt x="6207" y="14581"/>
                  <a:pt x="5945" y="12995"/>
                  <a:pt x="5903" y="11291"/>
                </a:cubicBezTo>
                <a:lnTo>
                  <a:pt x="10309" y="11291"/>
                </a:lnTo>
                <a:cubicBezTo>
                  <a:pt x="10309" y="11291"/>
                  <a:pt x="10309" y="15240"/>
                  <a:pt x="10309" y="15240"/>
                </a:cubicBezTo>
                <a:close/>
                <a:moveTo>
                  <a:pt x="10309" y="20569"/>
                </a:moveTo>
                <a:cubicBezTo>
                  <a:pt x="8945" y="20298"/>
                  <a:pt x="7749" y="18909"/>
                  <a:pt x="6947" y="16869"/>
                </a:cubicBezTo>
                <a:cubicBezTo>
                  <a:pt x="7961" y="16493"/>
                  <a:pt x="9101" y="16271"/>
                  <a:pt x="10309" y="16221"/>
                </a:cubicBezTo>
                <a:cubicBezTo>
                  <a:pt x="10309" y="16221"/>
                  <a:pt x="10309" y="20569"/>
                  <a:pt x="10309" y="20569"/>
                </a:cubicBezTo>
                <a:close/>
                <a:moveTo>
                  <a:pt x="4458" y="18285"/>
                </a:moveTo>
                <a:cubicBezTo>
                  <a:pt x="4934" y="17890"/>
                  <a:pt x="5476" y="17535"/>
                  <a:pt x="6083" y="17239"/>
                </a:cubicBezTo>
                <a:cubicBezTo>
                  <a:pt x="6100" y="17282"/>
                  <a:pt x="6115" y="17329"/>
                  <a:pt x="6132" y="17372"/>
                </a:cubicBezTo>
                <a:cubicBezTo>
                  <a:pt x="6149" y="17410"/>
                  <a:pt x="6163" y="17450"/>
                  <a:pt x="6180" y="17488"/>
                </a:cubicBezTo>
                <a:cubicBezTo>
                  <a:pt x="6484" y="18192"/>
                  <a:pt x="6835" y="18822"/>
                  <a:pt x="7224" y="19369"/>
                </a:cubicBezTo>
                <a:cubicBezTo>
                  <a:pt x="7242" y="19394"/>
                  <a:pt x="7261" y="19419"/>
                  <a:pt x="7279" y="19444"/>
                </a:cubicBezTo>
                <a:cubicBezTo>
                  <a:pt x="7472" y="19710"/>
                  <a:pt x="7674" y="19957"/>
                  <a:pt x="7886" y="20178"/>
                </a:cubicBezTo>
                <a:cubicBezTo>
                  <a:pt x="6610" y="19782"/>
                  <a:pt x="5451" y="19129"/>
                  <a:pt x="4458" y="18285"/>
                </a:cubicBezTo>
                <a:moveTo>
                  <a:pt x="1002" y="11291"/>
                </a:moveTo>
                <a:lnTo>
                  <a:pt x="4927" y="11291"/>
                </a:lnTo>
                <a:cubicBezTo>
                  <a:pt x="4935" y="11574"/>
                  <a:pt x="4940" y="11858"/>
                  <a:pt x="4958" y="12135"/>
                </a:cubicBezTo>
                <a:cubicBezTo>
                  <a:pt x="4967" y="12260"/>
                  <a:pt x="4979" y="12383"/>
                  <a:pt x="4989" y="12507"/>
                </a:cubicBezTo>
                <a:cubicBezTo>
                  <a:pt x="5018" y="12839"/>
                  <a:pt x="5055" y="13166"/>
                  <a:pt x="5100" y="13488"/>
                </a:cubicBezTo>
                <a:cubicBezTo>
                  <a:pt x="5116" y="13596"/>
                  <a:pt x="5129" y="13704"/>
                  <a:pt x="5146" y="13811"/>
                </a:cubicBezTo>
                <a:cubicBezTo>
                  <a:pt x="5280" y="14656"/>
                  <a:pt x="5468" y="15456"/>
                  <a:pt x="5704" y="16203"/>
                </a:cubicBezTo>
                <a:cubicBezTo>
                  <a:pt x="5718" y="16244"/>
                  <a:pt x="5731" y="16284"/>
                  <a:pt x="5744" y="16324"/>
                </a:cubicBezTo>
                <a:cubicBezTo>
                  <a:pt x="4996" y="16682"/>
                  <a:pt x="4330" y="17122"/>
                  <a:pt x="3749" y="17620"/>
                </a:cubicBezTo>
                <a:cubicBezTo>
                  <a:pt x="2150" y="15962"/>
                  <a:pt x="1123" y="13747"/>
                  <a:pt x="1002" y="11291"/>
                </a:cubicBezTo>
                <a:moveTo>
                  <a:pt x="3749" y="3981"/>
                </a:moveTo>
                <a:cubicBezTo>
                  <a:pt x="4330" y="4478"/>
                  <a:pt x="4996" y="4918"/>
                  <a:pt x="5744" y="5276"/>
                </a:cubicBezTo>
                <a:cubicBezTo>
                  <a:pt x="5731" y="5317"/>
                  <a:pt x="5718" y="5357"/>
                  <a:pt x="5704" y="5397"/>
                </a:cubicBezTo>
                <a:cubicBezTo>
                  <a:pt x="5469" y="6144"/>
                  <a:pt x="5280" y="6944"/>
                  <a:pt x="5146" y="7789"/>
                </a:cubicBezTo>
                <a:cubicBezTo>
                  <a:pt x="5129" y="7896"/>
                  <a:pt x="5116" y="8005"/>
                  <a:pt x="5100" y="8112"/>
                </a:cubicBezTo>
                <a:cubicBezTo>
                  <a:pt x="5055" y="8434"/>
                  <a:pt x="5018" y="8761"/>
                  <a:pt x="4989" y="9093"/>
                </a:cubicBezTo>
                <a:cubicBezTo>
                  <a:pt x="4979" y="9217"/>
                  <a:pt x="4967" y="9340"/>
                  <a:pt x="4958" y="9465"/>
                </a:cubicBezTo>
                <a:cubicBezTo>
                  <a:pt x="4940" y="9742"/>
                  <a:pt x="4935" y="10027"/>
                  <a:pt x="4927" y="10309"/>
                </a:cubicBezTo>
                <a:lnTo>
                  <a:pt x="1002" y="10309"/>
                </a:lnTo>
                <a:cubicBezTo>
                  <a:pt x="1123" y="7853"/>
                  <a:pt x="2150" y="5638"/>
                  <a:pt x="3749" y="3981"/>
                </a:cubicBezTo>
                <a:moveTo>
                  <a:pt x="7886" y="1422"/>
                </a:moveTo>
                <a:cubicBezTo>
                  <a:pt x="7674" y="1643"/>
                  <a:pt x="7472" y="1890"/>
                  <a:pt x="7279" y="2156"/>
                </a:cubicBezTo>
                <a:cubicBezTo>
                  <a:pt x="7261" y="2181"/>
                  <a:pt x="7242" y="2206"/>
                  <a:pt x="7224" y="2231"/>
                </a:cubicBezTo>
                <a:cubicBezTo>
                  <a:pt x="6835" y="2778"/>
                  <a:pt x="6484" y="3408"/>
                  <a:pt x="6180" y="4112"/>
                </a:cubicBezTo>
                <a:cubicBezTo>
                  <a:pt x="6163" y="4151"/>
                  <a:pt x="6149" y="4190"/>
                  <a:pt x="6132" y="4229"/>
                </a:cubicBezTo>
                <a:cubicBezTo>
                  <a:pt x="6115" y="4271"/>
                  <a:pt x="6100" y="4318"/>
                  <a:pt x="6083" y="4361"/>
                </a:cubicBezTo>
                <a:cubicBezTo>
                  <a:pt x="5476" y="4065"/>
                  <a:pt x="4934" y="3711"/>
                  <a:pt x="4458" y="3315"/>
                </a:cubicBezTo>
                <a:cubicBezTo>
                  <a:pt x="5451" y="2471"/>
                  <a:pt x="6610" y="1818"/>
                  <a:pt x="7886" y="1422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25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9" name="Google Shape;69;p25"/>
          <p:cNvCxnSpPr/>
          <p:nvPr/>
        </p:nvCxnSpPr>
        <p:spPr>
          <a:xfrm flipH="1" rot="10800000">
            <a:off x="0" y="0"/>
            <a:ext cx="6030686" cy="3004456"/>
          </a:xfrm>
          <a:prstGeom prst="straightConnector1">
            <a:avLst/>
          </a:prstGeom>
          <a:noFill/>
          <a:ln cap="flat" cmpd="sng" w="11425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0" name="Google Shape;70;p25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114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71" name="Google Shape;71;p25"/>
          <p:cNvCxnSpPr/>
          <p:nvPr/>
        </p:nvCxnSpPr>
        <p:spPr>
          <a:xfrm flipH="1" rot="10800000">
            <a:off x="-17837" y="4700016"/>
            <a:ext cx="1919789" cy="1001054"/>
          </a:xfrm>
          <a:prstGeom prst="straightConnector1">
            <a:avLst/>
          </a:prstGeom>
          <a:noFill/>
          <a:ln cap="flat" cmpd="sng" w="114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7537">
          <p15:clr>
            <a:srgbClr val="FBAE40"/>
          </p15:clr>
        </p15:guide>
        <p15:guide id="3" pos="138">
          <p15:clr>
            <a:srgbClr val="FBAE40"/>
          </p15:clr>
        </p15:guide>
        <p15:guide id="4" orient="horz" pos="4178">
          <p15:clr>
            <a:srgbClr val="FBAE40"/>
          </p15:clr>
        </p15:guide>
        <p15:guide id="5" orient="horz" pos="142">
          <p15:clr>
            <a:srgbClr val="FBAE40"/>
          </p15:clr>
        </p15:guide>
        <p15:guide id="6" pos="2457">
          <p15:clr>
            <a:srgbClr val="FBAE40"/>
          </p15:clr>
        </p15:guide>
        <p15:guide id="7" pos="43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 with Image">
  <p:cSld name="Section Header with Imag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/>
          <p:nvPr/>
        </p:nvSpPr>
        <p:spPr>
          <a:xfrm flipH="1" rot="10800000">
            <a:off x="0" y="-6"/>
            <a:ext cx="10625328" cy="540411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26"/>
          <p:cNvSpPr/>
          <p:nvPr/>
        </p:nvSpPr>
        <p:spPr>
          <a:xfrm rot="-1641210">
            <a:off x="-637324" y="3588176"/>
            <a:ext cx="3860162" cy="1746952"/>
          </a:xfrm>
          <a:prstGeom prst="parallelogram">
            <a:avLst>
              <a:gd fmla="val 53218" name="adj"/>
            </a:avLst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5" name="Google Shape;75;p26"/>
          <p:cNvCxnSpPr/>
          <p:nvPr/>
        </p:nvCxnSpPr>
        <p:spPr>
          <a:xfrm flipH="1" rot="10800000">
            <a:off x="0" y="1010090"/>
            <a:ext cx="1785257" cy="907506"/>
          </a:xfrm>
          <a:prstGeom prst="straightConnector1">
            <a:avLst/>
          </a:prstGeom>
          <a:noFill/>
          <a:ln cap="flat" cmpd="sng" w="11425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6" name="Google Shape;76;p26" title="Title"/>
          <p:cNvSpPr txBox="1"/>
          <p:nvPr>
            <p:ph type="title"/>
          </p:nvPr>
        </p:nvSpPr>
        <p:spPr>
          <a:xfrm>
            <a:off x="4691744" y="1987420"/>
            <a:ext cx="6503732" cy="178985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b="1" sz="5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6" title="Subtitle"/>
          <p:cNvSpPr txBox="1"/>
          <p:nvPr>
            <p:ph idx="1" type="body"/>
          </p:nvPr>
        </p:nvSpPr>
        <p:spPr>
          <a:xfrm>
            <a:off x="4691744" y="3792046"/>
            <a:ext cx="6503731" cy="9105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78" name="Google Shape;78;p26"/>
          <p:cNvCxnSpPr/>
          <p:nvPr/>
        </p:nvCxnSpPr>
        <p:spPr>
          <a:xfrm flipH="1" rot="10800000">
            <a:off x="9004301" y="3924299"/>
            <a:ext cx="3187700" cy="1689100"/>
          </a:xfrm>
          <a:prstGeom prst="straightConnector1">
            <a:avLst/>
          </a:prstGeom>
          <a:noFill/>
          <a:ln cap="flat" cmpd="sng" w="114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9" name="Google Shape;79;p26"/>
          <p:cNvSpPr/>
          <p:nvPr/>
        </p:nvSpPr>
        <p:spPr>
          <a:xfrm>
            <a:off x="7754112" y="0"/>
            <a:ext cx="2258568" cy="742819"/>
          </a:xfrm>
          <a:prstGeom prst="parallelogram">
            <a:avLst>
              <a:gd fmla="val 19585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0" name="Google Shape;80;p26"/>
          <p:cNvCxnSpPr/>
          <p:nvPr/>
        </p:nvCxnSpPr>
        <p:spPr>
          <a:xfrm flipH="1" rot="10800000">
            <a:off x="0" y="408562"/>
            <a:ext cx="6595353" cy="3403148"/>
          </a:xfrm>
          <a:prstGeom prst="straightConnector1">
            <a:avLst/>
          </a:prstGeom>
          <a:noFill/>
          <a:ln cap="flat" cmpd="sng" w="11425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1" name="Google Shape;81;p26"/>
          <p:cNvCxnSpPr/>
          <p:nvPr/>
        </p:nvCxnSpPr>
        <p:spPr>
          <a:xfrm flipH="1" rot="10800000">
            <a:off x="-17837" y="5266944"/>
            <a:ext cx="1919789" cy="1001054"/>
          </a:xfrm>
          <a:prstGeom prst="straightConnector1">
            <a:avLst/>
          </a:prstGeom>
          <a:noFill/>
          <a:ln cap="flat" cmpd="sng" w="114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2" name="Google Shape;82;p26"/>
          <p:cNvSpPr/>
          <p:nvPr/>
        </p:nvSpPr>
        <p:spPr>
          <a:xfrm rot="-1641210">
            <a:off x="-139035" y="3407045"/>
            <a:ext cx="1438399" cy="236580"/>
          </a:xfrm>
          <a:prstGeom prst="parallelogram">
            <a:avLst>
              <a:gd fmla="val 53218" name="adj"/>
            </a:avLst>
          </a:prstGeom>
          <a:solidFill>
            <a:srgbClr val="A5A5A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  <p15:guide id="3" pos="143">
          <p15:clr>
            <a:srgbClr val="FBAE40"/>
          </p15:clr>
        </p15:guide>
        <p15:guide id="4" orient="horz" pos="4170">
          <p15:clr>
            <a:srgbClr val="FBAE40"/>
          </p15:clr>
        </p15:guide>
        <p15:guide id="5" pos="7537">
          <p15:clr>
            <a:srgbClr val="FBAE40"/>
          </p15:clr>
        </p15:guide>
        <p15:guide id="6" orient="horz" pos="14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xt Layout 01">
  <p:cSld name="Text Layout 01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7" title="Bullet Points"/>
          <p:cNvSpPr txBox="1"/>
          <p:nvPr>
            <p:ph idx="1" type="body"/>
          </p:nvPr>
        </p:nvSpPr>
        <p:spPr>
          <a:xfrm>
            <a:off x="531378" y="3196915"/>
            <a:ext cx="4942829" cy="295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27"/>
          <p:cNvSpPr/>
          <p:nvPr/>
        </p:nvSpPr>
        <p:spPr>
          <a:xfrm rot="10800000">
            <a:off x="1839686" y="-6"/>
            <a:ext cx="10352314" cy="5638806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27"/>
          <p:cNvSpPr/>
          <p:nvPr/>
        </p:nvSpPr>
        <p:spPr>
          <a:xfrm flipH="1">
            <a:off x="2978150" y="-5"/>
            <a:ext cx="4121150" cy="1308105"/>
          </a:xfrm>
          <a:prstGeom prst="parallelogram">
            <a:avLst>
              <a:gd fmla="val 186380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7" name="Google Shape;87;p27"/>
          <p:cNvCxnSpPr/>
          <p:nvPr/>
        </p:nvCxnSpPr>
        <p:spPr>
          <a:xfrm flipH="1" rot="10800000">
            <a:off x="6375400" y="5047077"/>
            <a:ext cx="1524574" cy="1803400"/>
          </a:xfrm>
          <a:prstGeom prst="straightConnector1">
            <a:avLst/>
          </a:prstGeom>
          <a:noFill/>
          <a:ln cap="flat" cmpd="sng" w="11425">
            <a:solidFill>
              <a:srgbClr val="EAB2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8" name="Google Shape;88;p27" title="Subtitle"/>
          <p:cNvSpPr txBox="1"/>
          <p:nvPr>
            <p:ph idx="2" type="body"/>
          </p:nvPr>
        </p:nvSpPr>
        <p:spPr>
          <a:xfrm>
            <a:off x="531379" y="2563477"/>
            <a:ext cx="7342631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27" title="Title "/>
          <p:cNvSpPr txBox="1"/>
          <p:nvPr>
            <p:ph type="title"/>
          </p:nvPr>
        </p:nvSpPr>
        <p:spPr>
          <a:xfrm>
            <a:off x="531378" y="1308484"/>
            <a:ext cx="7342622" cy="1215566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7"/>
          <p:cNvSpPr/>
          <p:nvPr>
            <p:ph idx="3" type="pic"/>
          </p:nvPr>
        </p:nvSpPr>
        <p:spPr>
          <a:xfrm>
            <a:off x="6604000" y="0"/>
            <a:ext cx="5588000" cy="6872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42">
          <p15:clr>
            <a:srgbClr val="FBAE40"/>
          </p15:clr>
        </p15:guide>
        <p15:guide id="2" pos="3840">
          <p15:clr>
            <a:srgbClr val="FBAE40"/>
          </p15:clr>
        </p15:guide>
        <p15:guide id="3" pos="41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ion with Subtitle">
  <p:cSld name="Comparision with Subtitle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Google Shape;92;p28"/>
          <p:cNvCxnSpPr/>
          <p:nvPr/>
        </p:nvCxnSpPr>
        <p:spPr>
          <a:xfrm rot="10800000">
            <a:off x="-9247" y="3633967"/>
            <a:ext cx="1912619" cy="1572989"/>
          </a:xfrm>
          <a:prstGeom prst="straightConnector1">
            <a:avLst/>
          </a:prstGeom>
          <a:noFill/>
          <a:ln cap="flat" cmpd="sng" w="114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93" name="Google Shape;93;p28"/>
          <p:cNvGrpSpPr/>
          <p:nvPr/>
        </p:nvGrpSpPr>
        <p:grpSpPr>
          <a:xfrm flipH="1">
            <a:off x="7561328" y="0"/>
            <a:ext cx="4763978" cy="3541007"/>
            <a:chOff x="-124265" y="-2"/>
            <a:chExt cx="4763978" cy="3367272"/>
          </a:xfrm>
        </p:grpSpPr>
        <p:sp>
          <p:nvSpPr>
            <p:cNvPr id="94" name="Google Shape;94;p28"/>
            <p:cNvSpPr/>
            <p:nvPr/>
          </p:nvSpPr>
          <p:spPr>
            <a:xfrm>
              <a:off x="0" y="-1"/>
              <a:ext cx="4639713" cy="3367271"/>
            </a:xfrm>
            <a:prstGeom prst="diagStripe">
              <a:avLst>
                <a:gd fmla="val 51202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95" name="Google Shape;95;p28"/>
            <p:cNvCxnSpPr/>
            <p:nvPr/>
          </p:nvCxnSpPr>
          <p:spPr>
            <a:xfrm flipH="1" rot="10800000">
              <a:off x="1433638" y="-2"/>
              <a:ext cx="1240971" cy="916595"/>
            </a:xfrm>
            <a:prstGeom prst="straightConnector1">
              <a:avLst/>
            </a:prstGeom>
            <a:noFill/>
            <a:ln cap="flat" cmpd="sng" w="114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6" name="Google Shape;96;p28"/>
            <p:cNvSpPr/>
            <p:nvPr/>
          </p:nvSpPr>
          <p:spPr>
            <a:xfrm rot="-2178838">
              <a:off x="-192127" y="1140864"/>
              <a:ext cx="1354398" cy="214994"/>
            </a:xfrm>
            <a:prstGeom prst="parallelogram">
              <a:avLst>
                <a:gd fmla="val 72003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7" name="Google Shape;97;p28"/>
          <p:cNvSpPr txBox="1"/>
          <p:nvPr>
            <p:ph idx="1" type="body"/>
          </p:nvPr>
        </p:nvSpPr>
        <p:spPr>
          <a:xfrm>
            <a:off x="520698" y="2104888"/>
            <a:ext cx="5475290" cy="781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E7A40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28" title="Bullet Points"/>
          <p:cNvSpPr txBox="1"/>
          <p:nvPr>
            <p:ph idx="2" type="body"/>
          </p:nvPr>
        </p:nvSpPr>
        <p:spPr>
          <a:xfrm>
            <a:off x="520698" y="2886076"/>
            <a:ext cx="5475290" cy="3232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Google Shape;99;p28"/>
          <p:cNvSpPr txBox="1"/>
          <p:nvPr>
            <p:ph idx="3" type="body"/>
          </p:nvPr>
        </p:nvSpPr>
        <p:spPr>
          <a:xfrm>
            <a:off x="6186713" y="2104888"/>
            <a:ext cx="5475600" cy="781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Google Shape;100;p28" title="Bullet Points"/>
          <p:cNvSpPr txBox="1"/>
          <p:nvPr>
            <p:ph idx="4" type="body"/>
          </p:nvPr>
        </p:nvSpPr>
        <p:spPr>
          <a:xfrm>
            <a:off x="6186713" y="2886076"/>
            <a:ext cx="5475600" cy="3232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Google Shape;101;p28" title="Subtitle"/>
          <p:cNvSpPr txBox="1"/>
          <p:nvPr>
            <p:ph idx="5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E7A40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p28"/>
          <p:cNvSpPr/>
          <p:nvPr/>
        </p:nvSpPr>
        <p:spPr>
          <a:xfrm flipH="1">
            <a:off x="6679908" y="1"/>
            <a:ext cx="1447800" cy="639064"/>
          </a:xfrm>
          <a:prstGeom prst="parallelogram">
            <a:avLst>
              <a:gd fmla="val 135617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8"/>
          <p:cNvSpPr txBox="1"/>
          <p:nvPr>
            <p:ph idx="11" type="ftr"/>
          </p:nvPr>
        </p:nvSpPr>
        <p:spPr>
          <a:xfrm>
            <a:off x="33853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28" title="Title 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sz="4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93">
          <p15:clr>
            <a:srgbClr val="FBAE40"/>
          </p15:clr>
        </p15:guide>
        <p15:guide id="4" pos="7423">
          <p15:clr>
            <a:srgbClr val="FBAE40"/>
          </p15:clr>
        </p15:guide>
        <p15:guide id="5" orient="horz" pos="77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1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/>
          <p:nvPr>
            <p:ph type="title"/>
          </p:nvPr>
        </p:nvSpPr>
        <p:spPr>
          <a:xfrm>
            <a:off x="518678" y="209029"/>
            <a:ext cx="10835122" cy="11479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  <a:defRPr b="1" i="0" sz="44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pic>
        <p:nvPicPr>
          <p:cNvPr id="11" name="Google Shape;11;p1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028929" y="5850618"/>
            <a:ext cx="932767" cy="8540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"/>
          <p:cNvSpPr txBox="1"/>
          <p:nvPr>
            <p:ph type="ctrTitle"/>
          </p:nvPr>
        </p:nvSpPr>
        <p:spPr>
          <a:xfrm>
            <a:off x="2794071" y="1837854"/>
            <a:ext cx="6473228" cy="2707826"/>
          </a:xfrm>
          <a:prstGeom prst="rect">
            <a:avLst/>
          </a:prstGeom>
          <a:solidFill>
            <a:schemeClr val="lt1"/>
          </a:solidFill>
          <a:ln cap="flat" cmpd="sng" w="400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Calibri"/>
              <a:buNone/>
            </a:pPr>
            <a:r>
              <a:rPr lang="en-US"/>
              <a:t>Preparing for the Career &amp; Internship EXPO</a:t>
            </a:r>
            <a:endParaRPr/>
          </a:p>
        </p:txBody>
      </p:sp>
      <p:sp>
        <p:nvSpPr>
          <p:cNvPr id="175" name="Google Shape;175;p1"/>
          <p:cNvSpPr txBox="1"/>
          <p:nvPr>
            <p:ph idx="1" type="subTitle"/>
          </p:nvPr>
        </p:nvSpPr>
        <p:spPr>
          <a:xfrm>
            <a:off x="3198793" y="4794668"/>
            <a:ext cx="5663784" cy="12575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US"/>
              <a:t>Presented By: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None/>
            </a:pPr>
            <a:r>
              <a:rPr lang="en-US"/>
              <a:t>Viterbi Career Connections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9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4000"/>
              <a:t>5. PUT IT ALL TOGETHER</a:t>
            </a:r>
            <a:endParaRPr sz="4000"/>
          </a:p>
        </p:txBody>
      </p:sp>
      <p:sp>
        <p:nvSpPr>
          <p:cNvPr id="238" name="Google Shape;238;p9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/>
              <a:t>CRAFTING YOUR ELEVATOR PITCH</a:t>
            </a:r>
            <a:endParaRPr/>
          </a:p>
        </p:txBody>
      </p:sp>
      <p:sp>
        <p:nvSpPr>
          <p:cNvPr id="239" name="Google Shape;239;p9"/>
          <p:cNvSpPr txBox="1"/>
          <p:nvPr/>
        </p:nvSpPr>
        <p:spPr>
          <a:xfrm>
            <a:off x="518677" y="2218099"/>
            <a:ext cx="9992395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each piece together and practice aloud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Edit your pitch for clarity and conciseness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pitch needs to be crisp and compelling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shorter the better – especially at fair when you will have limited time!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0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sz="3600"/>
              <a:t>EXPO</a:t>
            </a:r>
            <a:r>
              <a:rPr lang="en-US" sz="3600"/>
              <a:t> DAY</a:t>
            </a:r>
            <a:endParaRPr sz="3600"/>
          </a:p>
        </p:txBody>
      </p:sp>
      <p:sp>
        <p:nvSpPr>
          <p:cNvPr id="245" name="Google Shape;245;p10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/>
              <a:t>TO DO:</a:t>
            </a:r>
            <a:endParaRPr sz="6600"/>
          </a:p>
        </p:txBody>
      </p:sp>
      <p:sp>
        <p:nvSpPr>
          <p:cNvPr id="246" name="Google Shape;246;p10"/>
          <p:cNvSpPr txBox="1"/>
          <p:nvPr/>
        </p:nvSpPr>
        <p:spPr>
          <a:xfrm>
            <a:off x="518675" y="2218100"/>
            <a:ext cx="9992400" cy="381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ahead – some companies have longer lines than others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Try to attend smaller break out sessions if not full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Bring a notepad and pen to take notes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Pick up company brochures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Network with other job seekers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Dress in professional attire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4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1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/>
              <a:t>TO DO:</a:t>
            </a:r>
            <a:endParaRPr/>
          </a:p>
        </p:txBody>
      </p:sp>
      <p:sp>
        <p:nvSpPr>
          <p:cNvPr id="252" name="Google Shape;252;p11"/>
          <p:cNvSpPr txBox="1"/>
          <p:nvPr>
            <p:ph idx="1" type="body"/>
          </p:nvPr>
        </p:nvSpPr>
        <p:spPr>
          <a:xfrm>
            <a:off x="518678" y="2295473"/>
            <a:ext cx="5194059" cy="3987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lang="en-US" sz="3600"/>
              <a:t>Suits or button-down shirt with slacks and tie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lang="en-US" sz="3600"/>
              <a:t>Dresses or blouse with knee-length skirt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lang="en-US" sz="3600"/>
              <a:t>Dress shoes or low-heeled shoes (under 3” heels)</a:t>
            </a:r>
            <a:endParaRPr sz="3600"/>
          </a:p>
        </p:txBody>
      </p:sp>
      <p:sp>
        <p:nvSpPr>
          <p:cNvPr id="253" name="Google Shape;253;p11"/>
          <p:cNvSpPr txBox="1"/>
          <p:nvPr/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A40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DRESS TO IMPRESS</a:t>
            </a:r>
            <a:endParaRPr sz="40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11"/>
          <p:cNvSpPr txBox="1"/>
          <p:nvPr/>
        </p:nvSpPr>
        <p:spPr>
          <a:xfrm>
            <a:off x="5541842" y="2295473"/>
            <a:ext cx="5194059" cy="3987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Minimal makeup and jewelry (if worn)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Light to no perfume or cologne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Char char="•"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NO</a:t>
            </a: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jeans, T-shirts, polos, or flip flops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2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/>
              <a:t>TO DO:</a:t>
            </a:r>
            <a:endParaRPr/>
          </a:p>
        </p:txBody>
      </p:sp>
      <p:sp>
        <p:nvSpPr>
          <p:cNvPr id="260" name="Google Shape;260;p12"/>
          <p:cNvSpPr txBox="1"/>
          <p:nvPr/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A40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DRESS TO IMPRESS</a:t>
            </a:r>
            <a:endParaRPr sz="40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1" name="Google Shape;261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22561" y="1985827"/>
            <a:ext cx="8790983" cy="5042544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12"/>
          <p:cNvSpPr/>
          <p:nvPr/>
        </p:nvSpPr>
        <p:spPr>
          <a:xfrm>
            <a:off x="6826314" y="2737146"/>
            <a:ext cx="3784348" cy="3736082"/>
          </a:xfrm>
          <a:prstGeom prst="noSmoking">
            <a:avLst>
              <a:gd fmla="val 18750" name="adj"/>
            </a:avLst>
          </a:prstGeom>
          <a:solidFill>
            <a:srgbClr val="C00000"/>
          </a:solidFill>
          <a:ln cap="flat" cmpd="sng" w="400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3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/>
              <a:t>CAREER &amp; INTERNSHIP FAIR</a:t>
            </a:r>
            <a:endParaRPr/>
          </a:p>
        </p:txBody>
      </p:sp>
      <p:sp>
        <p:nvSpPr>
          <p:cNvPr id="268" name="Google Shape;268;p13"/>
          <p:cNvSpPr txBox="1"/>
          <p:nvPr>
            <p:ph idx="1" type="body"/>
          </p:nvPr>
        </p:nvSpPr>
        <p:spPr>
          <a:xfrm>
            <a:off x="518678" y="2295473"/>
            <a:ext cx="5194059" cy="3987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lang="en-US" sz="3600"/>
              <a:t>Give a firm handshake &amp; maintain eye contact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lang="en-US" sz="3600"/>
              <a:t>Ask open-ended questions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lang="en-US" sz="3600"/>
              <a:t>Talk about your unique skills &amp; abilities (USA)</a:t>
            </a:r>
            <a:endParaRPr sz="3600"/>
          </a:p>
        </p:txBody>
      </p:sp>
      <p:sp>
        <p:nvSpPr>
          <p:cNvPr id="269" name="Google Shape;269;p13"/>
          <p:cNvSpPr txBox="1"/>
          <p:nvPr/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A40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QUICK TIPS</a:t>
            </a:r>
            <a:endParaRPr sz="40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13"/>
          <p:cNvSpPr txBox="1"/>
          <p:nvPr/>
        </p:nvSpPr>
        <p:spPr>
          <a:xfrm>
            <a:off x="5541842" y="2295473"/>
            <a:ext cx="5194059" cy="3987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spend 5-8 min. talking to each recruiter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assertive, not aggressive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Collect contact information so you can follow up after the fair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6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4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/>
              <a:t>CAREER &amp; INTERNSHIP FAIR</a:t>
            </a:r>
            <a:endParaRPr/>
          </a:p>
        </p:txBody>
      </p:sp>
      <p:sp>
        <p:nvSpPr>
          <p:cNvPr id="276" name="Google Shape;276;p14"/>
          <p:cNvSpPr txBox="1"/>
          <p:nvPr>
            <p:ph idx="1" type="body"/>
          </p:nvPr>
        </p:nvSpPr>
        <p:spPr>
          <a:xfrm>
            <a:off x="518678" y="2295473"/>
            <a:ext cx="5194059" cy="3987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lang="en-US" sz="3600"/>
              <a:t>Drop off your resume after speaking with a recruiter – blanketing the fair isn’t a good strategy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Char char="•"/>
            </a:pPr>
            <a:r>
              <a:rPr lang="en-US" sz="3600"/>
              <a:t>Read company signs for major, position, and sponsorship requirements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None/>
            </a:pPr>
            <a:r>
              <a:t/>
            </a:r>
            <a:endParaRPr sz="3600"/>
          </a:p>
        </p:txBody>
      </p:sp>
      <p:sp>
        <p:nvSpPr>
          <p:cNvPr id="277" name="Google Shape;277;p14"/>
          <p:cNvSpPr txBox="1"/>
          <p:nvPr/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A40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QUICK TIPS</a:t>
            </a:r>
            <a:endParaRPr sz="40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4"/>
          <p:cNvSpPr txBox="1"/>
          <p:nvPr/>
        </p:nvSpPr>
        <p:spPr>
          <a:xfrm>
            <a:off x="5786285" y="2295473"/>
            <a:ext cx="5194059" cy="3987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Join the queue ONLY if you meet the requirements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queue etiquette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Char char="•"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 salary discussion until after you have received an offer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7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5"/>
          <p:cNvSpPr txBox="1"/>
          <p:nvPr>
            <p:ph idx="1" type="body"/>
          </p:nvPr>
        </p:nvSpPr>
        <p:spPr>
          <a:xfrm>
            <a:off x="520493" y="1376932"/>
            <a:ext cx="7989764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sz="3600"/>
              <a:t>COMMON STUDENT EXPERIENCES</a:t>
            </a:r>
            <a:endParaRPr sz="3600"/>
          </a:p>
        </p:txBody>
      </p:sp>
      <p:sp>
        <p:nvSpPr>
          <p:cNvPr id="284" name="Google Shape;284;p15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/>
              <a:t>FAIR DAY</a:t>
            </a:r>
            <a:endParaRPr sz="6600"/>
          </a:p>
        </p:txBody>
      </p:sp>
      <p:sp>
        <p:nvSpPr>
          <p:cNvPr id="285" name="Google Shape;285;p15"/>
          <p:cNvSpPr txBox="1"/>
          <p:nvPr/>
        </p:nvSpPr>
        <p:spPr>
          <a:xfrm>
            <a:off x="518677" y="2218099"/>
            <a:ext cx="9992395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 day interviews are limited and not offered by all companies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Always ask how to follow up with a recruiter after the fair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Recruiters will most likely ask you to apply online so get contact information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may not hear back from recruiters for several weeks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6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sz="3600"/>
              <a:t>AFTER THE FAIR</a:t>
            </a:r>
            <a:endParaRPr sz="3600"/>
          </a:p>
        </p:txBody>
      </p:sp>
      <p:sp>
        <p:nvSpPr>
          <p:cNvPr id="291" name="Google Shape;291;p16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/>
              <a:t>TO DO:</a:t>
            </a:r>
            <a:endParaRPr sz="6600"/>
          </a:p>
        </p:txBody>
      </p:sp>
      <p:sp>
        <p:nvSpPr>
          <p:cNvPr id="292" name="Google Shape;292;p16"/>
          <p:cNvSpPr txBox="1"/>
          <p:nvPr/>
        </p:nvSpPr>
        <p:spPr>
          <a:xfrm>
            <a:off x="518677" y="2218099"/>
            <a:ext cx="9992395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sure to follow up with recruiters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Send “thank you” emails to recruiters that prefer to be contacted via email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companies on LinkedIn &amp; connect with recruiters that prefer this method of follow up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Submit online applications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7"/>
          <p:cNvSpPr txBox="1"/>
          <p:nvPr>
            <p:ph type="title"/>
          </p:nvPr>
        </p:nvSpPr>
        <p:spPr>
          <a:xfrm>
            <a:off x="531378" y="1290377"/>
            <a:ext cx="9689985" cy="674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/>
              <a:t>What Are Your Questions for Me?</a:t>
            </a:r>
            <a:endParaRPr/>
          </a:p>
        </p:txBody>
      </p:sp>
      <p:pic>
        <p:nvPicPr>
          <p:cNvPr id="298" name="Google Shape;29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12659" y="2199776"/>
            <a:ext cx="4327421" cy="4287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8"/>
          <p:cNvSpPr txBox="1"/>
          <p:nvPr>
            <p:ph type="ctrTitle"/>
          </p:nvPr>
        </p:nvSpPr>
        <p:spPr>
          <a:xfrm>
            <a:off x="6375721" y="1821022"/>
            <a:ext cx="4853573" cy="161625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300"/>
              <a:buFont typeface="Calibri"/>
              <a:buNone/>
            </a:pPr>
            <a:r>
              <a:rPr lang="en-US"/>
              <a:t>THANK YOU.</a:t>
            </a:r>
            <a:endParaRPr/>
          </a:p>
        </p:txBody>
      </p:sp>
      <p:sp>
        <p:nvSpPr>
          <p:cNvPr id="304" name="Google Shape;304;p18"/>
          <p:cNvSpPr txBox="1"/>
          <p:nvPr>
            <p:ph idx="1" type="body"/>
          </p:nvPr>
        </p:nvSpPr>
        <p:spPr>
          <a:xfrm>
            <a:off x="6822929" y="3461163"/>
            <a:ext cx="3445782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VITERBI CAREER CONNECTIONS</a:t>
            </a:r>
            <a:endParaRPr/>
          </a:p>
        </p:txBody>
      </p:sp>
      <p:sp>
        <p:nvSpPr>
          <p:cNvPr id="305" name="Google Shape;305;p18"/>
          <p:cNvSpPr txBox="1"/>
          <p:nvPr>
            <p:ph idx="2" type="body"/>
          </p:nvPr>
        </p:nvSpPr>
        <p:spPr>
          <a:xfrm>
            <a:off x="6822929" y="3839451"/>
            <a:ext cx="3445782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213.740.9677</a:t>
            </a:r>
            <a:endParaRPr/>
          </a:p>
        </p:txBody>
      </p:sp>
      <p:sp>
        <p:nvSpPr>
          <p:cNvPr id="306" name="Google Shape;306;p18"/>
          <p:cNvSpPr txBox="1"/>
          <p:nvPr>
            <p:ph idx="3" type="body"/>
          </p:nvPr>
        </p:nvSpPr>
        <p:spPr>
          <a:xfrm>
            <a:off x="6822928" y="4216669"/>
            <a:ext cx="3445783" cy="289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VCAREERS@USC.EDU</a:t>
            </a:r>
            <a:endParaRPr/>
          </a:p>
        </p:txBody>
      </p:sp>
      <p:sp>
        <p:nvSpPr>
          <p:cNvPr id="307" name="Google Shape;307;p18"/>
          <p:cNvSpPr txBox="1"/>
          <p:nvPr>
            <p:ph idx="4" type="body"/>
          </p:nvPr>
        </p:nvSpPr>
        <p:spPr>
          <a:xfrm>
            <a:off x="6822929" y="4594957"/>
            <a:ext cx="3445782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VITERBICAREERS.USC.EDU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"/>
          <p:cNvSpPr txBox="1"/>
          <p:nvPr>
            <p:ph idx="1" type="body"/>
          </p:nvPr>
        </p:nvSpPr>
        <p:spPr>
          <a:xfrm>
            <a:off x="531378" y="2638827"/>
            <a:ext cx="8051307" cy="394304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Char char="•"/>
            </a:pPr>
            <a:r>
              <a:t/>
            </a:r>
            <a:endParaRPr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4000"/>
              <a:buChar char="•"/>
            </a:pPr>
            <a:r>
              <a:t/>
            </a:r>
            <a:endParaRPr/>
          </a:p>
          <a:p>
            <a:pPr indent="-2540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4000"/>
              <a:buChar char="•"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b="1" sz="4000">
              <a:solidFill>
                <a:schemeClr val="lt1"/>
              </a:solidFill>
            </a:endParaRPr>
          </a:p>
        </p:txBody>
      </p:sp>
      <p:sp>
        <p:nvSpPr>
          <p:cNvPr id="181" name="Google Shape;181;p2"/>
          <p:cNvSpPr txBox="1"/>
          <p:nvPr>
            <p:ph idx="2" type="body"/>
          </p:nvPr>
        </p:nvSpPr>
        <p:spPr>
          <a:xfrm>
            <a:off x="531378" y="1964602"/>
            <a:ext cx="7342621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2286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4000"/>
              <a:buChar char="•"/>
            </a:pPr>
            <a:r>
              <a:rPr b="1" lang="en-US" sz="4000">
                <a:solidFill>
                  <a:srgbClr val="000000"/>
                </a:solidFill>
              </a:rPr>
              <a:t>1/30 EXPO + FAIR</a:t>
            </a:r>
            <a:endParaRPr sz="4000">
              <a:solidFill>
                <a:srgbClr val="000000"/>
              </a:solidFill>
            </a:endParaRPr>
          </a:p>
        </p:txBody>
      </p:sp>
      <p:sp>
        <p:nvSpPr>
          <p:cNvPr id="182" name="Google Shape;182;p2"/>
          <p:cNvSpPr txBox="1"/>
          <p:nvPr>
            <p:ph type="title"/>
          </p:nvPr>
        </p:nvSpPr>
        <p:spPr>
          <a:xfrm>
            <a:off x="531378" y="1290377"/>
            <a:ext cx="9689985" cy="6742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959"/>
              <a:buFont typeface="Calibri"/>
              <a:buNone/>
            </a:pPr>
            <a:r>
              <a:rPr lang="en-US" sz="3959"/>
              <a:t>WHAT IS THE CAREER &amp; INTERNSHIP EXPO?</a:t>
            </a:r>
            <a:endParaRPr sz="3959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sz="3600"/>
              <a:t>THINGS YOU NEED TO KNOW</a:t>
            </a:r>
            <a:endParaRPr sz="3600"/>
          </a:p>
        </p:txBody>
      </p:sp>
      <p:sp>
        <p:nvSpPr>
          <p:cNvPr id="188" name="Google Shape;188;p3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/>
              <a:t>CAREER &amp; INTERNSHIP Expo</a:t>
            </a:r>
            <a:endParaRPr sz="6600"/>
          </a:p>
        </p:txBody>
      </p:sp>
      <p:sp>
        <p:nvSpPr>
          <p:cNvPr id="189" name="Google Shape;189;p3"/>
          <p:cNvSpPr txBox="1"/>
          <p:nvPr/>
        </p:nvSpPr>
        <p:spPr>
          <a:xfrm>
            <a:off x="518675" y="2218101"/>
            <a:ext cx="9992400" cy="39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Location: Trousdale Parkway &amp; Alumni P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ark as well as other locations on campus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10:00am –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0pm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80-180 Employers Participate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Hiring for Full-Time and Internship/Co-Op Positions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Great for Bachelors, Master’s, and PhD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Work Visa Sponsorship Available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6e0a3606bb_0_1"/>
          <p:cNvSpPr txBox="1"/>
          <p:nvPr>
            <p:ph idx="1" type="body"/>
          </p:nvPr>
        </p:nvSpPr>
        <p:spPr>
          <a:xfrm>
            <a:off x="520493" y="1376932"/>
            <a:ext cx="7368600" cy="6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sz="3600"/>
              <a:t>THINGS YOU NEED TO KNOW</a:t>
            </a:r>
            <a:endParaRPr sz="3600"/>
          </a:p>
        </p:txBody>
      </p:sp>
      <p:sp>
        <p:nvSpPr>
          <p:cNvPr id="195" name="Google Shape;195;g6e0a3606bb_0_1"/>
          <p:cNvSpPr txBox="1"/>
          <p:nvPr>
            <p:ph type="title"/>
          </p:nvPr>
        </p:nvSpPr>
        <p:spPr>
          <a:xfrm>
            <a:off x="518678" y="209028"/>
            <a:ext cx="8333100" cy="1148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/>
              <a:t>CAREER &amp; INTERNSHIP Expo</a:t>
            </a:r>
            <a:endParaRPr sz="6600"/>
          </a:p>
        </p:txBody>
      </p:sp>
      <p:sp>
        <p:nvSpPr>
          <p:cNvPr id="196" name="Google Shape;196;g6e0a3606bb_0_1"/>
          <p:cNvSpPr txBox="1"/>
          <p:nvPr/>
        </p:nvSpPr>
        <p:spPr>
          <a:xfrm>
            <a:off x="518675" y="2218101"/>
            <a:ext cx="9992400" cy="39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DOWNLOAD the Viterbi Expo App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Google Shape;197;g6e0a3606bb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525" y="3374875"/>
            <a:ext cx="9972675" cy="247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sz="3600"/>
              <a:t>BEFORE THE FAIR</a:t>
            </a:r>
            <a:endParaRPr sz="3600"/>
          </a:p>
        </p:txBody>
      </p:sp>
      <p:sp>
        <p:nvSpPr>
          <p:cNvPr id="203" name="Google Shape;203;p4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/>
              <a:t>TO DO:</a:t>
            </a:r>
            <a:endParaRPr sz="6600"/>
          </a:p>
        </p:txBody>
      </p:sp>
      <p:sp>
        <p:nvSpPr>
          <p:cNvPr id="204" name="Google Shape;204;p4"/>
          <p:cNvSpPr txBox="1"/>
          <p:nvPr/>
        </p:nvSpPr>
        <p:spPr>
          <a:xfrm>
            <a:off x="518677" y="2218099"/>
            <a:ext cx="9992395" cy="4031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fair employer list on Gateway or App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companies and have specific questions for recruiters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out how you plan to spend time at the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</a:t>
            </a: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(HINT: ask a friend with previous experience)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Pick out an appropriate, professional outfit and shoes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Revise your resume and print copies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Prepare your 30-second elevator pitch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5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4000"/>
              <a:t>1. IDENTIFY YOUR GOALS</a:t>
            </a:r>
            <a:endParaRPr sz="4000"/>
          </a:p>
        </p:txBody>
      </p:sp>
      <p:sp>
        <p:nvSpPr>
          <p:cNvPr id="210" name="Google Shape;210;p5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/>
              <a:t>CRAFTING YOUR ELEVATOR PITCH</a:t>
            </a:r>
            <a:endParaRPr/>
          </a:p>
        </p:txBody>
      </p:sp>
      <p:sp>
        <p:nvSpPr>
          <p:cNvPr id="211" name="Google Shape;211;p5"/>
          <p:cNvSpPr txBox="1"/>
          <p:nvPr/>
        </p:nvSpPr>
        <p:spPr>
          <a:xfrm>
            <a:off x="518677" y="2218099"/>
            <a:ext cx="9992395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want to tell the employer?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Pitch a project you’ve done?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what you’d like to do for a career?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Tailor your goals to match your circumstance/surroundings. In this case, the fair!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6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4000"/>
              <a:t>2. EXPLAIN WHAT YOU DO</a:t>
            </a:r>
            <a:endParaRPr sz="4000"/>
          </a:p>
        </p:txBody>
      </p:sp>
      <p:sp>
        <p:nvSpPr>
          <p:cNvPr id="217" name="Google Shape;217;p6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/>
              <a:t>CRAFTING YOUR ELEVATOR PITCH</a:t>
            </a:r>
            <a:endParaRPr/>
          </a:p>
        </p:txBody>
      </p:sp>
      <p:sp>
        <p:nvSpPr>
          <p:cNvPr id="218" name="Google Shape;218;p6"/>
          <p:cNvSpPr txBox="1"/>
          <p:nvPr/>
        </p:nvSpPr>
        <p:spPr>
          <a:xfrm>
            <a:off x="518677" y="2218099"/>
            <a:ext cx="9992395" cy="4031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how you bring value to an organization.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it interesting and exciting!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Answer: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I am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 do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I do it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I do it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 I do it for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7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4000"/>
              <a:t>3. COMMUNICATE YOUR USA</a:t>
            </a:r>
            <a:endParaRPr sz="4000"/>
          </a:p>
        </p:txBody>
      </p:sp>
      <p:sp>
        <p:nvSpPr>
          <p:cNvPr id="224" name="Google Shape;224;p7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/>
              <a:t>CRAFTING YOUR ELEVATOR PITCH</a:t>
            </a:r>
            <a:endParaRPr/>
          </a:p>
        </p:txBody>
      </p:sp>
      <p:sp>
        <p:nvSpPr>
          <p:cNvPr id="225" name="Google Shape;225;p7"/>
          <p:cNvSpPr txBox="1"/>
          <p:nvPr/>
        </p:nvSpPr>
        <p:spPr>
          <a:xfrm>
            <a:off x="518677" y="2218099"/>
            <a:ext cx="9992395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your unique skills and abilities (USA)?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what sets you apart from others in your field and the value you bring to an organization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8"/>
          <p:cNvSpPr txBox="1"/>
          <p:nvPr>
            <p:ph idx="1" type="body"/>
          </p:nvPr>
        </p:nvSpPr>
        <p:spPr>
          <a:xfrm>
            <a:off x="520493" y="1376932"/>
            <a:ext cx="7368596" cy="608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4000"/>
              <a:t>4. ENGAGE WITH A QUESTION</a:t>
            </a:r>
            <a:endParaRPr sz="4000"/>
          </a:p>
        </p:txBody>
      </p:sp>
      <p:sp>
        <p:nvSpPr>
          <p:cNvPr id="231" name="Google Shape;231;p8"/>
          <p:cNvSpPr txBox="1"/>
          <p:nvPr>
            <p:ph type="title"/>
          </p:nvPr>
        </p:nvSpPr>
        <p:spPr>
          <a:xfrm>
            <a:off x="518678" y="209028"/>
            <a:ext cx="8333222" cy="114796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Calibri"/>
              <a:buNone/>
            </a:pPr>
            <a:r>
              <a:rPr lang="en-US"/>
              <a:t>CRAFTING YOUR ELEVATOR PITCH</a:t>
            </a:r>
            <a:endParaRPr/>
          </a:p>
        </p:txBody>
      </p:sp>
      <p:sp>
        <p:nvSpPr>
          <p:cNvPr id="232" name="Google Shape;232;p8"/>
          <p:cNvSpPr txBox="1"/>
          <p:nvPr/>
        </p:nvSpPr>
        <p:spPr>
          <a:xfrm>
            <a:off x="518677" y="2218099"/>
            <a:ext cx="10082931" cy="40318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Prepare open-ended questions to start a conversation instead of running through a script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will make you appear more natural and less rehearsed</a:t>
            </a:r>
            <a:endParaRPr/>
          </a:p>
          <a:p>
            <a:pPr indent="-825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most important qualifications your company looks for when hiring?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a successful engineer look like at your company?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Violet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2019-06-17T21:16:06Z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