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7"/>
  </p:notesMasterIdLst>
  <p:handoutMasterIdLst>
    <p:handoutMasterId r:id="rId8"/>
  </p:handoutMasterIdLst>
  <p:sldIdLst>
    <p:sldId id="301" r:id="rId5"/>
    <p:sldId id="302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CC1"/>
    <a:srgbClr val="E3239A"/>
    <a:srgbClr val="0F1E2F"/>
    <a:srgbClr val="041F41"/>
    <a:srgbClr val="E8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830"/>
  </p:normalViewPr>
  <p:slideViewPr>
    <p:cSldViewPr snapToGrid="0" snapToObjects="1">
      <p:cViewPr varScale="1">
        <p:scale>
          <a:sx n="85" d="100"/>
          <a:sy n="85" d="100"/>
        </p:scale>
        <p:origin x="29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16431-FA8B-49E2-823F-E3FD25F9F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ECF6E-7ECD-45F6-B34D-4462881687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6A3B-FE96-4F1A-8214-7B47A9294AD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34D26-E595-4B6D-B430-4FA586FC24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FA166-98C5-4F6D-9BFC-C2C81636F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C832F-1AFE-4475-B034-2D155E2A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63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2A87-9FB8-9D4A-AF97-A83A2FD9F60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3CC7-ED3E-CB41-BBAD-9BE69CB3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1pPr>
    <a:lvl2pPr marL="427880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2pPr>
    <a:lvl3pPr marL="855761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3pPr>
    <a:lvl4pPr marL="1283641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4pPr>
    <a:lvl5pPr marL="1711522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5pPr>
    <a:lvl6pPr marL="2139402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6pPr>
    <a:lvl7pPr marL="2567282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7pPr>
    <a:lvl8pPr marL="2995163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8pPr>
    <a:lvl9pPr marL="3423043" algn="l" defTabSz="855761" rtl="0" eaLnBrk="1" latinLnBrk="0" hangingPunct="1">
      <a:defRPr sz="11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23CC7-ED3E-CB41-BBAD-9BE69CB32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04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CF350C-F282-3A40-B377-5B8D9051D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801" y="536445"/>
            <a:ext cx="6883761" cy="3254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718472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786"/>
              </a:spcAft>
              <a:buClrTx/>
              <a:buSzTx/>
              <a:buFontTx/>
              <a:buNone/>
              <a:tabLst/>
              <a:defRPr sz="78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</a:lstStyle>
          <a:p>
            <a:pPr>
              <a:lnSpc>
                <a:spcPts val="8000"/>
              </a:lnSpc>
            </a:pPr>
            <a:r>
              <a:rPr lang="en-US" dirty="0"/>
              <a:t>A longer headline will  go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F8338-5EDC-B942-A5CF-B2473CAA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968" b="4972"/>
          <a:stretch/>
        </p:blipFill>
        <p:spPr>
          <a:xfrm>
            <a:off x="0" y="4268983"/>
            <a:ext cx="7772400" cy="402907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33124-5215-334A-B2B3-4CABDBCA8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50" y="9028981"/>
            <a:ext cx="2355907" cy="5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407" userDrawn="1">
          <p15:clr>
            <a:srgbClr val="FBAE40"/>
          </p15:clr>
        </p15:guide>
        <p15:guide id="3" orient="horz" pos="7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B99B49-56C5-6643-BBFA-22C0F23791A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7912" y="3416299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date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0A2BED-5FFC-FF4B-ACCC-3F1B34F118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1473" y="3869928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Time of event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AE8D0A-E504-D54E-9B13-101108F77A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84643" y="4310632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location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2600E0-6C91-A54E-AF26-5E82D5A521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63169" y="2836575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AAC6AF-9C43-CB4C-AC7B-4AEF7FC5C1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63169" y="3929436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ABDAE5-FF38-BC42-928D-FB07A6B33D7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7911" y="2992785"/>
            <a:ext cx="270919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 of event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E19F78-E7DE-794B-92FF-BBF125A4BD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145241" y="3159491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542A773-6EBD-AC45-9908-ED544192C0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45241" y="4261028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60212E-B53F-7648-83E6-F1F5BCE144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899" y="487122"/>
            <a:ext cx="6628467" cy="231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971"/>
              </a:lnSpc>
              <a:defRPr sz="5800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</a:lstStyle>
          <a:p>
            <a:r>
              <a:rPr lang="en-GB" dirty="0"/>
              <a:t>Unexpected</a:t>
            </a:r>
            <a:br>
              <a:rPr lang="en-GB" dirty="0"/>
            </a:br>
            <a:r>
              <a:rPr lang="en-GB" dirty="0"/>
              <a:t>headline about</a:t>
            </a:r>
            <a:br>
              <a:rPr lang="en-GB" dirty="0"/>
            </a:br>
            <a:r>
              <a:rPr lang="en-GB" dirty="0"/>
              <a:t>event.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F532FD-D272-474C-882E-A1DAA7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968" b="4972"/>
          <a:stretch/>
        </p:blipFill>
        <p:spPr>
          <a:xfrm>
            <a:off x="0" y="4973687"/>
            <a:ext cx="7772400" cy="4029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74682F-5546-CD4D-9671-8546319321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113" y="9033641"/>
            <a:ext cx="2362130" cy="5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5">
          <p15:clr>
            <a:srgbClr val="FBAE40"/>
          </p15:clr>
        </p15:guide>
        <p15:guide id="2" pos="376">
          <p15:clr>
            <a:srgbClr val="FBAE40"/>
          </p15:clr>
        </p15:guide>
        <p15:guide id="3" orient="horz" pos="798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rgbClr val="04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B99B49-56C5-6643-BBFA-22C0F23791A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4758" y="3434168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date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0A2BED-5FFC-FF4B-ACCC-3F1B34F118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3993" y="3887797"/>
            <a:ext cx="2704090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Time of event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AE8D0A-E504-D54E-9B13-101108F77A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4757" y="4328501"/>
            <a:ext cx="2704090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location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2600E0-6C91-A54E-AF26-5E82D5A521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2133" y="4958392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AAC6AF-9C43-CB4C-AC7B-4AEF7FC5C1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2133" y="6234781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ABDAE5-FF38-BC42-928D-FB07A6B33D7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39375" y="3010654"/>
            <a:ext cx="2966672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 of event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E19F78-E7DE-794B-92FF-BBF125A4BD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46837" y="5376021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542A773-6EBD-AC45-9908-ED544192C0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6837" y="6594582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AB2807C-352B-FC46-AA46-7F4DEE640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20" y="523707"/>
            <a:ext cx="6628467" cy="231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971"/>
              </a:lnSpc>
              <a:defRPr sz="58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</a:lstStyle>
          <a:p>
            <a:r>
              <a:rPr lang="en-GB" dirty="0"/>
              <a:t>Unexpected</a:t>
            </a:r>
            <a:br>
              <a:rPr lang="en-GB" dirty="0"/>
            </a:br>
            <a:r>
              <a:rPr lang="en-GB" dirty="0"/>
              <a:t>headline about</a:t>
            </a:r>
            <a:br>
              <a:rPr lang="en-GB" dirty="0"/>
            </a:br>
            <a:r>
              <a:rPr lang="en-GB" dirty="0"/>
              <a:t>event.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7C9B2F4-5F5D-6647-9CA8-AFBC81E0E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999" t="55468" r="7758" b="5925"/>
          <a:stretch/>
        </p:blipFill>
        <p:spPr>
          <a:xfrm>
            <a:off x="5073746" y="123969"/>
            <a:ext cx="2558954" cy="231411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A49F82-F86E-9A4A-AE3D-29BFEA261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4624" y="8953500"/>
            <a:ext cx="3215029" cy="7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407" userDrawn="1">
          <p15:clr>
            <a:srgbClr val="FBAE40"/>
          </p15:clr>
        </p15:guide>
        <p15:guide id="3" orient="horz" pos="798">
          <p15:clr>
            <a:srgbClr val="FBAE40"/>
          </p15:clr>
        </p15:guide>
        <p15:guide id="4" pos="44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B99B49-56C5-6643-BBFA-22C0F23791A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4758" y="3434168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date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0A2BED-5FFC-FF4B-ACCC-3F1B34F118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3993" y="3887797"/>
            <a:ext cx="2704090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Time of event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AE8D0A-E504-D54E-9B13-101108F77A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4757" y="4328501"/>
            <a:ext cx="2704090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location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2600E0-6C91-A54E-AF26-5E82D5A521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2133" y="4958392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AAC6AF-9C43-CB4C-AC7B-4AEF7FC5C1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2133" y="6234781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ABDAE5-FF38-BC42-928D-FB07A6B33D7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39375" y="3010654"/>
            <a:ext cx="2966672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 of event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E19F78-E7DE-794B-92FF-BBF125A4BD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46837" y="5376021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542A773-6EBD-AC45-9908-ED544192C0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6837" y="6594582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AB2807C-352B-FC46-AA46-7F4DEE640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920" y="523707"/>
            <a:ext cx="6628467" cy="231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971"/>
              </a:lnSpc>
              <a:defRPr sz="5800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</a:lstStyle>
          <a:p>
            <a:r>
              <a:rPr lang="en-GB" dirty="0"/>
              <a:t>Unexpected</a:t>
            </a:r>
            <a:br>
              <a:rPr lang="en-GB" dirty="0"/>
            </a:br>
            <a:r>
              <a:rPr lang="en-GB" dirty="0"/>
              <a:t>headline about</a:t>
            </a:r>
            <a:br>
              <a:rPr lang="en-GB" dirty="0"/>
            </a:br>
            <a:r>
              <a:rPr lang="en-GB" dirty="0"/>
              <a:t>event.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7348-A52E-B64B-B2E5-E215E8908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113" y="9033641"/>
            <a:ext cx="2362130" cy="562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532B89-4666-A64F-AC01-04D3A5BD6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200" t="69136" b="1536"/>
          <a:stretch/>
        </p:blipFill>
        <p:spPr>
          <a:xfrm>
            <a:off x="3594312" y="5685909"/>
            <a:ext cx="4027620" cy="35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2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407">
          <p15:clr>
            <a:srgbClr val="FBAE40"/>
          </p15:clr>
        </p15:guide>
        <p15:guide id="3" orient="horz" pos="798">
          <p15:clr>
            <a:srgbClr val="FBAE40"/>
          </p15:clr>
        </p15:guide>
        <p15:guide id="4" pos="44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41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B99B49-56C5-6643-BBFA-22C0F23791A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7912" y="3836021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date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0A2BED-5FFC-FF4B-ACCC-3F1B34F118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1473" y="4289650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Time of event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AE8D0A-E504-D54E-9B13-101108F77A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84643" y="4730354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location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2600E0-6C91-A54E-AF26-5E82D5A521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63169" y="3256297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AAC6AF-9C43-CB4C-AC7B-4AEF7FC5C1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63169" y="4349158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ABDAE5-FF38-BC42-928D-FB07A6B33D7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7911" y="3412507"/>
            <a:ext cx="270919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 of event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E19F78-E7DE-794B-92FF-BBF125A4BD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145241" y="3579213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542A773-6EBD-AC45-9908-ED544192C0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45241" y="4680750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chemeClr val="tx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60212E-B53F-7648-83E6-F1F5BCE144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899" y="696984"/>
            <a:ext cx="6628467" cy="231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971"/>
              </a:lnSpc>
              <a:defRPr sz="5800" b="1" i="0">
                <a:solidFill>
                  <a:schemeClr val="tx1"/>
                </a:solidFill>
                <a:latin typeface="Bogle" panose="020B0503020203060203" pitchFamily="34" charset="77"/>
              </a:defRPr>
            </a:lvl1pPr>
          </a:lstStyle>
          <a:p>
            <a:r>
              <a:rPr lang="en-GB" dirty="0"/>
              <a:t>Unexpected</a:t>
            </a:r>
            <a:br>
              <a:rPr lang="en-GB" dirty="0"/>
            </a:br>
            <a:r>
              <a:rPr lang="en-GB" dirty="0"/>
              <a:t>headline about</a:t>
            </a:r>
            <a:br>
              <a:rPr lang="en-GB" dirty="0"/>
            </a:br>
            <a:r>
              <a:rPr lang="en-GB" dirty="0"/>
              <a:t>event.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F675CE-081C-554E-A5E6-57B74A036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414" b="20156"/>
          <a:stretch/>
        </p:blipFill>
        <p:spPr>
          <a:xfrm>
            <a:off x="0" y="7597751"/>
            <a:ext cx="7772400" cy="255767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8B2788-05AE-C94B-8B34-D1C3E1113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3372" y="276294"/>
            <a:ext cx="3218507" cy="7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5">
          <p15:clr>
            <a:srgbClr val="FBAE40"/>
          </p15:clr>
        </p15:guide>
        <p15:guide id="2" pos="376">
          <p15:clr>
            <a:srgbClr val="FBAE40"/>
          </p15:clr>
        </p15:guide>
        <p15:guide id="3" orient="horz" pos="798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B99B49-56C5-6643-BBFA-22C0F23791A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7912" y="3836021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date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20A2BED-5FFC-FF4B-ACCC-3F1B34F118A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01473" y="4289650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Time of event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AE8D0A-E504-D54E-9B13-101108F77A7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84643" y="4730354"/>
            <a:ext cx="2648474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Event location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2600E0-6C91-A54E-AF26-5E82D5A521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63169" y="3256297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AAC6AF-9C43-CB4C-AC7B-4AEF7FC5C1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63169" y="4349158"/>
            <a:ext cx="226695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Additional info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9ABDAE5-FF38-BC42-928D-FB07A6B33D7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87911" y="3412507"/>
            <a:ext cx="2709197" cy="3511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 of event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E19F78-E7DE-794B-92FF-BBF125A4BDF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145241" y="3579213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542A773-6EBD-AC45-9908-ED544192C0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45241" y="4680750"/>
            <a:ext cx="3191543" cy="572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5" b="0" i="0">
                <a:solidFill>
                  <a:srgbClr val="0F1E2F"/>
                </a:solidFill>
                <a:latin typeface="Bogle" panose="020B0503020203060203" pitchFamily="34" charset="77"/>
              </a:defRPr>
            </a:lvl1pPr>
            <a:lvl2pPr marL="838241" indent="0">
              <a:buNone/>
              <a:defRPr sz="3666">
                <a:solidFill>
                  <a:schemeClr val="tx1">
                    <a:tint val="75000"/>
                  </a:schemeClr>
                </a:solidFill>
              </a:defRPr>
            </a:lvl2pPr>
            <a:lvl3pPr marL="16764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514726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4pPr>
            <a:lvl5pPr marL="3352965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5pPr>
            <a:lvl6pPr marL="4191207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6pPr>
            <a:lvl7pPr marL="5029448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7pPr>
            <a:lvl8pPr marL="5867689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8pPr>
            <a:lvl9pPr marL="6705931" indent="0">
              <a:buNone/>
              <a:defRPr sz="2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Speaker info, what the event about etc.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60212E-B53F-7648-83E6-F1F5BCE144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899" y="696984"/>
            <a:ext cx="6628467" cy="231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971"/>
              </a:lnSpc>
              <a:defRPr sz="5800" b="1" i="0">
                <a:solidFill>
                  <a:srgbClr val="027CC1"/>
                </a:solidFill>
                <a:latin typeface="Bogle" panose="020B0503020203060203" pitchFamily="34" charset="77"/>
              </a:defRPr>
            </a:lvl1pPr>
          </a:lstStyle>
          <a:p>
            <a:r>
              <a:rPr lang="en-GB" dirty="0"/>
              <a:t>Unexpected</a:t>
            </a:r>
            <a:br>
              <a:rPr lang="en-GB" dirty="0"/>
            </a:br>
            <a:r>
              <a:rPr lang="en-GB" dirty="0"/>
              <a:t>headline about</a:t>
            </a:r>
            <a:br>
              <a:rPr lang="en-GB" dirty="0"/>
            </a:br>
            <a:r>
              <a:rPr lang="en-GB" dirty="0"/>
              <a:t>event.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74682F-5546-CD4D-9671-854631932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113" y="9033641"/>
            <a:ext cx="2362130" cy="562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F675CE-081C-554E-A5E6-57B74A036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4414" b="20156"/>
          <a:stretch/>
        </p:blipFill>
        <p:spPr>
          <a:xfrm>
            <a:off x="0" y="5609275"/>
            <a:ext cx="7772400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215">
          <p15:clr>
            <a:srgbClr val="FBAE40"/>
          </p15:clr>
        </p15:guide>
        <p15:guide id="2" pos="376">
          <p15:clr>
            <a:srgbClr val="FBAE40"/>
          </p15:clr>
        </p15:guide>
        <p15:guide id="3" orient="horz" pos="798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4" r:id="rId2"/>
    <p:sldLayoutId id="2147483749" r:id="rId3"/>
    <p:sldLayoutId id="2147483755" r:id="rId4"/>
    <p:sldLayoutId id="2147483756" r:id="rId5"/>
    <p:sldLayoutId id="2147483757" r:id="rId6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7rcl6z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8A60A8D-3F9E-2E4B-9FEA-C1458F35467E}"/>
              </a:ext>
            </a:extLst>
          </p:cNvPr>
          <p:cNvSpPr txBox="1">
            <a:spLocks/>
          </p:cNvSpPr>
          <p:nvPr/>
        </p:nvSpPr>
        <p:spPr>
          <a:xfrm>
            <a:off x="265924" y="501359"/>
            <a:ext cx="4716893" cy="1844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/>
                </a:solidFill>
                <a:latin typeface="Bogle" panose="020B0503020203060203" pitchFamily="34" charset="77"/>
                <a:ea typeface="+mn-ea"/>
                <a:cs typeface="+mn-cs"/>
              </a:defRPr>
            </a:lvl1pPr>
            <a:lvl2pPr marL="838241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6483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514726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352965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191207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029448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867689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705931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9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0"/>
              </a:spcBef>
            </a:pPr>
            <a:r>
              <a:rPr lang="en-GB" sz="4000" dirty="0"/>
              <a:t>SPARK </a:t>
            </a:r>
            <a:r>
              <a:rPr lang="en-GB" sz="4000" dirty="0">
                <a:solidFill>
                  <a:srgbClr val="027CC1"/>
                </a:solidFill>
              </a:rPr>
              <a:t>your career with </a:t>
            </a:r>
            <a:r>
              <a:rPr lang="en-GB" sz="4000" dirty="0"/>
              <a:t>Walmart Global Tech</a:t>
            </a:r>
            <a:r>
              <a:rPr lang="en-GB" sz="4000" dirty="0">
                <a:solidFill>
                  <a:srgbClr val="027CC1"/>
                </a:solidFill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0" u="sng" dirty="0"/>
          </a:p>
          <a:p>
            <a:endParaRPr lang="en-GB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8D915CB-7667-4F3C-AB78-68570FE07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61338"/>
              </p:ext>
            </p:extLst>
          </p:nvPr>
        </p:nvGraphicFramePr>
        <p:xfrm>
          <a:off x="248918" y="3617558"/>
          <a:ext cx="7274564" cy="2101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282">
                  <a:extLst>
                    <a:ext uri="{9D8B030D-6E8A-4147-A177-3AD203B41FA5}">
                      <a16:colId xmlns:a16="http://schemas.microsoft.com/office/drawing/2014/main" val="1615718765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2654519567"/>
                    </a:ext>
                  </a:extLst>
                </a:gridCol>
              </a:tblGrid>
              <a:tr h="4049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3239A"/>
                          </a:solidFill>
                          <a:latin typeface="Bogle" panose="020B0503020203060203" pitchFamily="34" charset="0"/>
                        </a:rPr>
                        <a:t>Data Scientist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44560"/>
                  </a:ext>
                </a:extLst>
              </a:tr>
              <a:tr h="4319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Internship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Full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5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Data Scientist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Masters degree + 0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2021 and August 2022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eligible for sponsorship</a:t>
                      </a:r>
                    </a:p>
                    <a:p>
                      <a:endParaRPr lang="en-US" sz="1100" dirty="0"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Software Engineer 2, Ops Systems Engineer 2, Technical Project Mgr. 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Bachelors or Masters degree + 0-1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2020 and August 2021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not eligible for sponsorship</a:t>
                      </a:r>
                      <a:endParaRPr lang="en-US" sz="1100" dirty="0">
                        <a:solidFill>
                          <a:schemeClr val="tx1"/>
                        </a:solidFill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315883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E4B33B2-3FD4-4D94-965C-2AD073515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01748"/>
              </p:ext>
            </p:extLst>
          </p:nvPr>
        </p:nvGraphicFramePr>
        <p:xfrm>
          <a:off x="265924" y="5900199"/>
          <a:ext cx="7274564" cy="3305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282">
                  <a:extLst>
                    <a:ext uri="{9D8B030D-6E8A-4147-A177-3AD203B41FA5}">
                      <a16:colId xmlns:a16="http://schemas.microsoft.com/office/drawing/2014/main" val="1615718765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2654519567"/>
                    </a:ext>
                  </a:extLst>
                </a:gridCol>
              </a:tblGrid>
              <a:tr h="4049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3239A"/>
                          </a:solidFill>
                          <a:latin typeface="Bogle" panose="020B0503020203060203" pitchFamily="34" charset="0"/>
                        </a:rPr>
                        <a:t>Ops System Engineering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44560"/>
                  </a:ext>
                </a:extLst>
              </a:tr>
              <a:tr h="4319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Internship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Full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5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Ops Systems Engineer 2: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Bachelors or Masters degree + 0-1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2021 and August 2022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not eligible for sponsorship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gle" panose="020B050302020306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Ops Systems Engineer 3: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Masters degree + 1-2 years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2021 and August 2022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eligible for sponsorship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Ops Systems Engineer 2, Technical Project Mgr. 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Bachelors or Masters degree + 0-1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2020 and August 2021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not eligible for sponsorship</a:t>
                      </a:r>
                      <a:endParaRPr lang="en-US" sz="1100" dirty="0">
                        <a:solidFill>
                          <a:schemeClr val="tx1"/>
                        </a:solidFill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3158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D986A1-91BA-491E-8C67-C5D902421A3A}"/>
              </a:ext>
            </a:extLst>
          </p:cNvPr>
          <p:cNvSpPr txBox="1"/>
          <p:nvPr/>
        </p:nvSpPr>
        <p:spPr>
          <a:xfrm>
            <a:off x="397565" y="2396821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gle" panose="020B0503020203060203" pitchFamily="34" charset="0"/>
              </a:rPr>
              <a:t>On March 4</a:t>
            </a:r>
            <a:r>
              <a:rPr lang="en-US" sz="1400" baseline="30000" dirty="0">
                <a:latin typeface="Bogle" panose="020B0503020203060203" pitchFamily="34" charset="0"/>
              </a:rPr>
              <a:t>th</a:t>
            </a:r>
            <a:r>
              <a:rPr lang="en-US" sz="1400" dirty="0">
                <a:latin typeface="Bogle" panose="020B0503020203060203" pitchFamily="34" charset="0"/>
              </a:rPr>
              <a:t> Walmart Global Technology will be hosting a just in time career fair from 3:30-4:30 PM CST. Score your invitation by creating your candidate profile </a:t>
            </a:r>
            <a:r>
              <a:rPr lang="en-US" sz="1400" dirty="0">
                <a:latin typeface="Bogle" panose="020B0503020203060203" pitchFamily="34" charset="0"/>
                <a:hlinkClick r:id="rId3"/>
              </a:rPr>
              <a:t>HERE</a:t>
            </a:r>
            <a:r>
              <a:rPr lang="en-US" sz="1400" dirty="0">
                <a:latin typeface="Bogle" panose="020B0503020203060203" pitchFamily="34" charset="0"/>
              </a:rPr>
              <a:t>! </a:t>
            </a:r>
          </a:p>
          <a:p>
            <a:endParaRPr lang="en-US" sz="1400" dirty="0">
              <a:latin typeface="Bogle" panose="020B0503020203060203" pitchFamily="34" charset="0"/>
            </a:endParaRPr>
          </a:p>
          <a:p>
            <a:r>
              <a:rPr lang="en-US" sz="1400" dirty="0">
                <a:latin typeface="Bogle" panose="020B0503020203060203" pitchFamily="34" charset="0"/>
              </a:rPr>
              <a:t>Below  for positions we are hiring for and qualification. </a:t>
            </a:r>
          </a:p>
        </p:txBody>
      </p:sp>
    </p:spTree>
    <p:extLst>
      <p:ext uri="{BB962C8B-B14F-4D97-AF65-F5344CB8AC3E}">
        <p14:creationId xmlns:p14="http://schemas.microsoft.com/office/powerpoint/2010/main" val="276082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28BB9630-1C29-46FB-AAD8-C80B66F7F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87577"/>
              </p:ext>
            </p:extLst>
          </p:nvPr>
        </p:nvGraphicFramePr>
        <p:xfrm>
          <a:off x="248918" y="5344793"/>
          <a:ext cx="7274564" cy="1980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282">
                  <a:extLst>
                    <a:ext uri="{9D8B030D-6E8A-4147-A177-3AD203B41FA5}">
                      <a16:colId xmlns:a16="http://schemas.microsoft.com/office/drawing/2014/main" val="1615718765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2654519567"/>
                    </a:ext>
                  </a:extLst>
                </a:gridCol>
              </a:tblGrid>
              <a:tr h="4049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3239A"/>
                          </a:solidFill>
                          <a:latin typeface="Bogle" panose="020B0503020203060203" pitchFamily="34" charset="0"/>
                        </a:rPr>
                        <a:t>Technical Program Manager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44560"/>
                  </a:ext>
                </a:extLst>
              </a:tr>
              <a:tr h="3109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Internship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Full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5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Technical Project Mgr. 2 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Bachelors or Masters degree + 0-1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2021 and August 2022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not eligible for sponsorship</a:t>
                      </a:r>
                    </a:p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7CC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Technical Project Mgr. 2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Bachelors or Masters degree + 0-1 year of work experience (excludes internships)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Graduation date between December 2020 and August 2021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gle" panose="020B0503020203060203" pitchFamily="34" charset="0"/>
                          <a:ea typeface="+mn-ea"/>
                          <a:cs typeface="+mn-cs"/>
                        </a:rPr>
                        <a:t>This role is not eligible for sponsorship</a:t>
                      </a:r>
                      <a:endParaRPr lang="en-US" sz="1100" dirty="0">
                        <a:solidFill>
                          <a:schemeClr val="tx1"/>
                        </a:solidFill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315883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89094C07-72BE-4420-8230-9A00EEEE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75083"/>
              </p:ext>
            </p:extLst>
          </p:nvPr>
        </p:nvGraphicFramePr>
        <p:xfrm>
          <a:off x="248918" y="1190712"/>
          <a:ext cx="7274564" cy="3991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282">
                  <a:extLst>
                    <a:ext uri="{9D8B030D-6E8A-4147-A177-3AD203B41FA5}">
                      <a16:colId xmlns:a16="http://schemas.microsoft.com/office/drawing/2014/main" val="1615718765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2654519567"/>
                    </a:ext>
                  </a:extLst>
                </a:gridCol>
              </a:tblGrid>
              <a:tr h="4049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E3239A"/>
                          </a:solidFill>
                          <a:latin typeface="Bogle" panose="020B0503020203060203" pitchFamily="34" charset="0"/>
                        </a:rPr>
                        <a:t>Software Engineering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44560"/>
                  </a:ext>
                </a:extLst>
              </a:tr>
              <a:tr h="4319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Internship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ogle" panose="020B0503020203060203" pitchFamily="34" charset="0"/>
                        </a:rPr>
                        <a:t>Full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5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b="1" dirty="0">
                          <a:solidFill>
                            <a:srgbClr val="027CC1"/>
                          </a:solidFill>
                          <a:latin typeface="Bogle" panose="020B0503020203060203" pitchFamily="34" charset="0"/>
                        </a:rPr>
                        <a:t>Software Engineer 2: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Bachelors or Masters degree + 0-1 year of work experience (excludes internships)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Graduation date between December 2021 and August 2022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Locations: Bentonville, Sunnyvale, Reston, Dallas, Hoboken, Seattle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This role is not eligible for sponsorship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Bogle" panose="020B050302020306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b="1" dirty="0">
                          <a:solidFill>
                            <a:srgbClr val="027CC1"/>
                          </a:solidFill>
                          <a:latin typeface="Bogle" panose="020B0503020203060203" pitchFamily="34" charset="0"/>
                        </a:rPr>
                        <a:t>Software Engineer 3: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Masters degree + 1-2 years of work experience (excludes internships)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Graduation date between December 2021 and August 2022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Locations: Bentonville, Sunnyvale, Reston, Dallas, Hoboken, Seattle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This role is eligible for sponsorship</a:t>
                      </a:r>
                    </a:p>
                    <a:p>
                      <a:endParaRPr lang="en-US" sz="1100" dirty="0"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rgbClr val="027CC1"/>
                          </a:solidFill>
                          <a:latin typeface="Bogle" panose="020B0503020203060203" pitchFamily="34" charset="0"/>
                        </a:rPr>
                        <a:t>Software Engineer 2: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Bachelors or Masters degree + 0-1 year of work experience (excludes internships)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Graduation date between December 2020 and August 2021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Locations: Bentonville, Reston, Dallas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Bogle" panose="020B0503020203060203" pitchFamily="34" charset="0"/>
                        </a:rPr>
                        <a:t>This role is not eligible for sponsorship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latin typeface="Bogle" panose="020B050302020306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31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80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27cc7c-7338-43ee-ab55-17682c982812">
      <UserInfo>
        <DisplayName/>
        <AccountId xsi:nil="true"/>
        <AccountType/>
      </UserInfo>
    </SharedWithUsers>
    <test xmlns="6d1dfe60-3a9d-45a0-9ed8-0d854756f7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8BEAF82D2724DA872794BDCB9E819" ma:contentTypeVersion="13" ma:contentTypeDescription="Create a new document." ma:contentTypeScope="" ma:versionID="37495168d5a8baa9c1f515888fdbe7b6">
  <xsd:schema xmlns:xsd="http://www.w3.org/2001/XMLSchema" xmlns:xs="http://www.w3.org/2001/XMLSchema" xmlns:p="http://schemas.microsoft.com/office/2006/metadata/properties" xmlns:ns2="6d1dfe60-3a9d-45a0-9ed8-0d854756f702" xmlns:ns3="1227cc7c-7338-43ee-ab55-17682c982812" targetNamespace="http://schemas.microsoft.com/office/2006/metadata/properties" ma:root="true" ma:fieldsID="2781dd0f9f14b21f93aa030c6049883f" ns2:_="" ns3:_="">
    <xsd:import namespace="6d1dfe60-3a9d-45a0-9ed8-0d854756f702"/>
    <xsd:import namespace="1227cc7c-7338-43ee-ab55-17682c9828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test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dfe60-3a9d-45a0-9ed8-0d854756f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test" ma:index="17" nillable="true" ma:displayName="test" ma:description="mctesty" ma:format="Dropdown" ma:internalName="test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7cc7c-7338-43ee-ab55-17682c9828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5FDCA-DF48-4684-9721-35D490C11A29}">
  <ds:schemaRefs>
    <ds:schemaRef ds:uri="http://purl.org/dc/elements/1.1/"/>
    <ds:schemaRef ds:uri="http://www.w3.org/XML/1998/namespace"/>
    <ds:schemaRef ds:uri="1227cc7c-7338-43ee-ab55-17682c982812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d1dfe60-3a9d-45a0-9ed8-0d854756f70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C85EF6-184F-4612-A12E-4FA3D52A9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6B3EE2-2861-4AF3-9DF6-F4BFCACD8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dfe60-3a9d-45a0-9ed8-0d854756f702"/>
    <ds:schemaRef ds:uri="1227cc7c-7338-43ee-ab55-17682c982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445</Words>
  <Application>Microsoft Office PowerPoint</Application>
  <PresentationFormat>Custom</PresentationFormat>
  <Paragraphs>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Bogle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Deepthin Cyriac</dc:creator>
  <cp:lastModifiedBy>Steven Luna - Vendor</cp:lastModifiedBy>
  <cp:revision>188</cp:revision>
  <dcterms:created xsi:type="dcterms:W3CDTF">2019-06-26T07:24:12Z</dcterms:created>
  <dcterms:modified xsi:type="dcterms:W3CDTF">2021-02-24T17:32:33Z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0x0101001518BEAF82D2724DA872794BDCB9E819</vt:lpwstr>
  </property>
  <property fmtid="{D5CDD505-2E9C-101B-9397-08002B2CF9AE}" pid="3" name="Order">
    <vt:r8>14193900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